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81" r:id="rId3"/>
    <p:sldId id="289" r:id="rId4"/>
    <p:sldId id="261" r:id="rId5"/>
    <p:sldId id="284" r:id="rId6"/>
    <p:sldId id="293" r:id="rId7"/>
    <p:sldId id="274" r:id="rId8"/>
    <p:sldId id="288" r:id="rId9"/>
    <p:sldId id="268" r:id="rId10"/>
    <p:sldId id="269" r:id="rId11"/>
    <p:sldId id="277" r:id="rId12"/>
    <p:sldId id="290" r:id="rId13"/>
    <p:sldId id="291" r:id="rId14"/>
    <p:sldId id="292" r:id="rId15"/>
    <p:sldId id="259" r:id="rId16"/>
    <p:sldId id="276" r:id="rId17"/>
    <p:sldId id="278" r:id="rId18"/>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8273DA-95FE-DD16-ED4D-68D6F240C391}" name="Mark Cambridge" initials="MC" userId="S::Mark.Cambridge@zytronic.co.uk::587078e2-089e-4b28-b53a-f4ca08b8869a" providerId="AD"/>
  <p188:author id="{1420A5FE-6972-2D19-E217-5D449CB0A06F}" name="Claire Smith" initials="CS" userId="S::claire.smith@zytronic.co.uk::c61f6f07-9473-4561-9f03-359f04c36b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k Cambridge" initials="MC" lastIdx="1" clrIdx="0">
    <p:extLst>
      <p:ext uri="{19B8F6BF-5375-455C-9EA6-DF929625EA0E}">
        <p15:presenceInfo xmlns:p15="http://schemas.microsoft.com/office/powerpoint/2012/main" userId="S-1-5-21-2569655204-329162224-3603675044-1155" providerId="AD"/>
      </p:ext>
    </p:extLst>
  </p:cmAuthor>
  <p:cmAuthor id="2" name="Mark Cambridge" initials="MC [2]" lastIdx="8" clrIdx="1">
    <p:extLst>
      <p:ext uri="{19B8F6BF-5375-455C-9EA6-DF929625EA0E}">
        <p15:presenceInfo xmlns:p15="http://schemas.microsoft.com/office/powerpoint/2012/main" userId="S::Mark.Cambridge@zytronic.co.uk::587078e2-089e-4b28-b53a-f4ca08b8869a" providerId="AD"/>
      </p:ext>
    </p:extLst>
  </p:cmAuthor>
  <p:cmAuthor id="3" name="Aubrey Powell" initials="AP" lastIdx="1" clrIdx="2">
    <p:extLst>
      <p:ext uri="{19B8F6BF-5375-455C-9EA6-DF929625EA0E}">
        <p15:presenceInfo xmlns:p15="http://schemas.microsoft.com/office/powerpoint/2012/main" userId="Aubrey Powell" providerId="None"/>
      </p:ext>
    </p:extLst>
  </p:cmAuthor>
  <p:cmAuthor id="4" name="Alex Bond" initials="AB" lastIdx="3" clrIdx="3">
    <p:extLst>
      <p:ext uri="{19B8F6BF-5375-455C-9EA6-DF929625EA0E}">
        <p15:presenceInfo xmlns:p15="http://schemas.microsoft.com/office/powerpoint/2012/main" userId="S-1-5-21-471216899-3150071777-3666689668-9286" providerId="AD"/>
      </p:ext>
    </p:extLst>
  </p:cmAuthor>
  <p:cmAuthor id="5" name="Aubrey Powell" initials="AP [2]" lastIdx="20" clrIdx="4">
    <p:extLst>
      <p:ext uri="{19B8F6BF-5375-455C-9EA6-DF929625EA0E}">
        <p15:presenceInfo xmlns:p15="http://schemas.microsoft.com/office/powerpoint/2012/main" userId="S-1-5-21-471216899-3150071777-3666689668-42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CDE5"/>
    <a:srgbClr val="000000"/>
    <a:srgbClr val="00B050"/>
    <a:srgbClr val="651959"/>
    <a:srgbClr val="E61E88"/>
    <a:srgbClr val="4E1750"/>
    <a:srgbClr val="4F81BD"/>
    <a:srgbClr val="DCE6F2"/>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4660"/>
  </p:normalViewPr>
  <p:slideViewPr>
    <p:cSldViewPr snapToGrid="0">
      <p:cViewPr varScale="1">
        <p:scale>
          <a:sx n="114" d="100"/>
          <a:sy n="114" d="100"/>
        </p:scale>
        <p:origin x="154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800" b="0">
                <a:latin typeface="Montserrat" panose="00000500000000000000" pitchFamily="50" charset="0"/>
                <a:ea typeface="Arial Unicode MS" pitchFamily="34" charset="-128"/>
                <a:cs typeface="Arial Unicode MS" pitchFamily="34" charset="-128"/>
              </a:defRPr>
            </a:pPr>
            <a:r>
              <a:rPr lang="en-US" sz="800" b="0" dirty="0">
                <a:latin typeface="Montserrat" panose="00000500000000000000" pitchFamily="50" charset="0"/>
                <a:ea typeface="Arial Unicode MS" pitchFamily="34" charset="-128"/>
                <a:cs typeface="Arial Unicode MS" pitchFamily="34" charset="-128"/>
              </a:rPr>
              <a:t>EPS (p) </a:t>
            </a:r>
          </a:p>
        </c:rich>
      </c:tx>
      <c:layout>
        <c:manualLayout>
          <c:xMode val="edge"/>
          <c:yMode val="edge"/>
          <c:x val="0.14008430799220273"/>
          <c:y val="5.3547460561951636E-3"/>
        </c:manualLayout>
      </c:layout>
      <c:overlay val="0"/>
    </c:title>
    <c:autoTitleDeleted val="0"/>
    <c:plotArea>
      <c:layout>
        <c:manualLayout>
          <c:layoutTarget val="inner"/>
          <c:xMode val="edge"/>
          <c:yMode val="edge"/>
          <c:x val="9.7062386156648459E-2"/>
          <c:y val="3.1969966171445111E-2"/>
          <c:w val="0.91482370370370369"/>
          <c:h val="0.87793285643630048"/>
        </c:manualLayout>
      </c:layout>
      <c:barChart>
        <c:barDir val="col"/>
        <c:grouping val="stacked"/>
        <c:varyColors val="0"/>
        <c:ser>
          <c:idx val="0"/>
          <c:order val="0"/>
          <c:tx>
            <c:strRef>
              <c:f>Sheet1!$B$1</c:f>
              <c:strCache>
                <c:ptCount val="1"/>
                <c:pt idx="0">
                  <c:v>Series 1</c:v>
                </c:pt>
              </c:strCache>
            </c:strRef>
          </c:tx>
          <c:spPr>
            <a:solidFill>
              <a:srgbClr val="FF0000"/>
            </a:solidFill>
            <a:ln w="15875">
              <a:solidFill>
                <a:schemeClr val="tx1"/>
              </a:solidFill>
            </a:ln>
            <a:scene3d>
              <a:camera prst="orthographicFront"/>
              <a:lightRig rig="threePt" dir="t"/>
            </a:scene3d>
            <a:sp3d prstMaterial="matte">
              <a:bevelT w="0" h="0"/>
            </a:sp3d>
          </c:spPr>
          <c:invertIfNegative val="0"/>
          <c:dPt>
            <c:idx val="0"/>
            <c:invertIfNegative val="0"/>
            <c:bubble3D val="0"/>
            <c:spPr>
              <a:solidFill>
                <a:srgbClr val="0070C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1-3B20-463F-A382-83C51CCA3776}"/>
              </c:ext>
            </c:extLst>
          </c:dPt>
          <c:dPt>
            <c:idx val="1"/>
            <c:invertIfNegative val="0"/>
            <c:bubble3D val="0"/>
            <c:spPr>
              <a:solidFill>
                <a:srgbClr val="C0000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3-3B20-463F-A382-83C51CCA3776}"/>
              </c:ext>
            </c:extLst>
          </c:dPt>
          <c:dPt>
            <c:idx val="2"/>
            <c:invertIfNegative val="0"/>
            <c:bubble3D val="0"/>
            <c:extLst>
              <c:ext xmlns:c16="http://schemas.microsoft.com/office/drawing/2014/chart" uri="{C3380CC4-5D6E-409C-BE32-E72D297353CC}">
                <c16:uniqueId val="{00000005-3B20-463F-A382-83C51CCA3776}"/>
              </c:ext>
            </c:extLst>
          </c:dPt>
          <c:dPt>
            <c:idx val="3"/>
            <c:invertIfNegative val="0"/>
            <c:bubble3D val="0"/>
            <c:spPr>
              <a:solidFill>
                <a:srgbClr val="00B05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7-3B20-463F-A382-83C51CCA3776}"/>
              </c:ext>
            </c:extLst>
          </c:dPt>
          <c:dPt>
            <c:idx val="4"/>
            <c:invertIfNegative val="0"/>
            <c:bubble3D val="0"/>
            <c:spPr>
              <a:solidFill>
                <a:schemeClr val="accent5">
                  <a:lumMod val="60000"/>
                  <a:lumOff val="40000"/>
                </a:schemeClr>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8-088F-4ABA-B7FC-EE3904AA17EB}"/>
              </c:ext>
            </c:extLst>
          </c:dPt>
          <c:cat>
            <c:numRef>
              <c:f>Sheet1!$A$2:$A$6</c:f>
              <c:numCache>
                <c:formatCode>General</c:formatCode>
                <c:ptCount val="5"/>
                <c:pt idx="0">
                  <c:v>2018</c:v>
                </c:pt>
                <c:pt idx="1">
                  <c:v>2019</c:v>
                </c:pt>
                <c:pt idx="2">
                  <c:v>2020</c:v>
                </c:pt>
                <c:pt idx="3">
                  <c:v>2021</c:v>
                </c:pt>
                <c:pt idx="4">
                  <c:v>2022</c:v>
                </c:pt>
              </c:numCache>
            </c:numRef>
          </c:cat>
          <c:val>
            <c:numRef>
              <c:f>Sheet1!$B$2:$B$6</c:f>
              <c:numCache>
                <c:formatCode>0.0</c:formatCode>
                <c:ptCount val="5"/>
                <c:pt idx="0">
                  <c:v>22.9</c:v>
                </c:pt>
                <c:pt idx="1">
                  <c:v>16.600000000000001</c:v>
                </c:pt>
                <c:pt idx="2">
                  <c:v>-1.8</c:v>
                </c:pt>
                <c:pt idx="3">
                  <c:v>3</c:v>
                </c:pt>
                <c:pt idx="4">
                  <c:v>5.6</c:v>
                </c:pt>
              </c:numCache>
            </c:numRef>
          </c:val>
          <c:extLst>
            <c:ext xmlns:c16="http://schemas.microsoft.com/office/drawing/2014/chart" uri="{C3380CC4-5D6E-409C-BE32-E72D297353CC}">
              <c16:uniqueId val="{0000000A-3B20-463F-A382-83C51CCA3776}"/>
            </c:ext>
          </c:extLst>
        </c:ser>
        <c:ser>
          <c:idx val="1"/>
          <c:order val="1"/>
          <c:tx>
            <c:strRef>
              <c:f>Sheet1!$C$1</c:f>
              <c:strCache>
                <c:ptCount val="1"/>
                <c:pt idx="0">
                  <c:v>Series 2</c:v>
                </c:pt>
              </c:strCache>
            </c:strRef>
          </c:tx>
          <c:spPr>
            <a:solidFill>
              <a:srgbClr val="EA4E08"/>
            </a:solidFill>
            <a:scene3d>
              <a:camera prst="orthographicFront"/>
              <a:lightRig rig="threePt" dir="t"/>
            </a:scene3d>
            <a:sp3d>
              <a:bevelT w="38100" h="38100"/>
            </a:sp3d>
          </c:spPr>
          <c:invertIfNegative val="0"/>
          <c:cat>
            <c:numRef>
              <c:f>Sheet1!$A$2:$A$6</c:f>
              <c:numCache>
                <c:formatCode>General</c:formatCode>
                <c:ptCount val="5"/>
                <c:pt idx="0">
                  <c:v>2018</c:v>
                </c:pt>
                <c:pt idx="1">
                  <c:v>2019</c:v>
                </c:pt>
                <c:pt idx="2">
                  <c:v>2020</c:v>
                </c:pt>
                <c:pt idx="3">
                  <c:v>2021</c:v>
                </c:pt>
                <c:pt idx="4">
                  <c:v>2022</c:v>
                </c:pt>
              </c:numCache>
            </c:numRef>
          </c:cat>
          <c:val>
            <c:numRef>
              <c:f>Sheet1!$C$2:$C$6</c:f>
              <c:numCache>
                <c:formatCode>General</c:formatCode>
                <c:ptCount val="5"/>
              </c:numCache>
            </c:numRef>
          </c:val>
          <c:extLst>
            <c:ext xmlns:c16="http://schemas.microsoft.com/office/drawing/2014/chart" uri="{C3380CC4-5D6E-409C-BE32-E72D297353CC}">
              <c16:uniqueId val="{0000000B-3B20-463F-A382-83C51CCA3776}"/>
            </c:ext>
          </c:extLst>
        </c:ser>
        <c:dLbls>
          <c:showLegendKey val="0"/>
          <c:showVal val="0"/>
          <c:showCatName val="0"/>
          <c:showSerName val="0"/>
          <c:showPercent val="0"/>
          <c:showBubbleSize val="0"/>
        </c:dLbls>
        <c:gapWidth val="30"/>
        <c:overlap val="100"/>
        <c:axId val="405748360"/>
        <c:axId val="405748752"/>
      </c:barChart>
      <c:catAx>
        <c:axId val="405748360"/>
        <c:scaling>
          <c:orientation val="minMax"/>
        </c:scaling>
        <c:delete val="0"/>
        <c:axPos val="b"/>
        <c:numFmt formatCode="General" sourceLinked="1"/>
        <c:majorTickMark val="out"/>
        <c:minorTickMark val="none"/>
        <c:tickLblPos val="low"/>
        <c:spPr>
          <a:ln w="15875">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5748752"/>
        <c:crossesAt val="0"/>
        <c:auto val="1"/>
        <c:lblAlgn val="ctr"/>
        <c:lblOffset val="100"/>
        <c:noMultiLvlLbl val="0"/>
      </c:catAx>
      <c:valAx>
        <c:axId val="405748752"/>
        <c:scaling>
          <c:orientation val="minMax"/>
          <c:max val="32"/>
          <c:min val="-2"/>
        </c:scaling>
        <c:delete val="0"/>
        <c:axPos val="l"/>
        <c:majorGridlines>
          <c:spPr>
            <a:ln>
              <a:noFill/>
            </a:ln>
          </c:spPr>
        </c:majorGridlines>
        <c:numFmt formatCode="0" sourceLinked="0"/>
        <c:majorTickMark val="out"/>
        <c:minorTickMark val="none"/>
        <c:tickLblPos val="nextTo"/>
        <c:spPr>
          <a:ln w="19050">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5748360"/>
        <c:crossesAt val="0"/>
        <c:crossBetween val="between"/>
        <c:majorUnit val="4"/>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a:latin typeface="Montserrat" panose="00000500000000000000" pitchFamily="50" charset="0"/>
                <a:ea typeface="Arial Unicode MS" pitchFamily="34" charset="-128"/>
                <a:cs typeface="Arial Unicode MS" pitchFamily="34" charset="-128"/>
              </a:defRPr>
            </a:pPr>
            <a:r>
              <a:rPr lang="en-US" sz="800" b="0" dirty="0">
                <a:latin typeface="Montserrat" panose="00000500000000000000" pitchFamily="50" charset="0"/>
                <a:ea typeface="Arial Unicode MS" pitchFamily="34" charset="-128"/>
                <a:cs typeface="Arial Unicode MS" pitchFamily="34" charset="-128"/>
              </a:rPr>
              <a:t>Dividend (p)</a:t>
            </a:r>
          </a:p>
        </c:rich>
      </c:tx>
      <c:layout>
        <c:manualLayout>
          <c:xMode val="edge"/>
          <c:yMode val="edge"/>
          <c:x val="0.13196588693957115"/>
          <c:y val="3.9801144728895269E-3"/>
        </c:manualLayout>
      </c:layout>
      <c:overlay val="0"/>
    </c:title>
    <c:autoTitleDeleted val="0"/>
    <c:plotArea>
      <c:layout>
        <c:manualLayout>
          <c:layoutTarget val="inner"/>
          <c:xMode val="edge"/>
          <c:yMode val="edge"/>
          <c:x val="9.8305555555555563E-2"/>
          <c:y val="2.8385235877342492E-2"/>
          <c:w val="0.89104059829059834"/>
          <c:h val="0.88151776522096104"/>
        </c:manualLayout>
      </c:layout>
      <c:barChart>
        <c:barDir val="col"/>
        <c:grouping val="stacked"/>
        <c:varyColors val="0"/>
        <c:ser>
          <c:idx val="0"/>
          <c:order val="0"/>
          <c:tx>
            <c:strRef>
              <c:f>Sheet1!$B$1</c:f>
              <c:strCache>
                <c:ptCount val="1"/>
                <c:pt idx="0">
                  <c:v>Series 1</c:v>
                </c:pt>
              </c:strCache>
            </c:strRef>
          </c:tx>
          <c:spPr>
            <a:solidFill>
              <a:srgbClr val="FF0000"/>
            </a:solidFill>
            <a:ln w="15875">
              <a:solidFill>
                <a:schemeClr val="tx1"/>
              </a:solidFill>
            </a:ln>
            <a:scene3d>
              <a:camera prst="orthographicFront"/>
              <a:lightRig rig="threePt" dir="t"/>
            </a:scene3d>
            <a:sp3d prstMaterial="matte">
              <a:bevelT w="0" h="0"/>
            </a:sp3d>
          </c:spPr>
          <c:invertIfNegative val="0"/>
          <c:dPt>
            <c:idx val="0"/>
            <c:invertIfNegative val="0"/>
            <c:bubble3D val="0"/>
            <c:spPr>
              <a:solidFill>
                <a:srgbClr val="0070C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1-D7D5-4EED-8CA5-6164B3B78495}"/>
              </c:ext>
            </c:extLst>
          </c:dPt>
          <c:dPt>
            <c:idx val="1"/>
            <c:invertIfNegative val="0"/>
            <c:bubble3D val="0"/>
            <c:spPr>
              <a:solidFill>
                <a:srgbClr val="C0000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3-D7D5-4EED-8CA5-6164B3B78495}"/>
              </c:ext>
            </c:extLst>
          </c:dPt>
          <c:dPt>
            <c:idx val="2"/>
            <c:invertIfNegative val="0"/>
            <c:bubble3D val="0"/>
            <c:extLst>
              <c:ext xmlns:c16="http://schemas.microsoft.com/office/drawing/2014/chart" uri="{C3380CC4-5D6E-409C-BE32-E72D297353CC}">
                <c16:uniqueId val="{00000005-D7D5-4EED-8CA5-6164B3B78495}"/>
              </c:ext>
            </c:extLst>
          </c:dPt>
          <c:dPt>
            <c:idx val="3"/>
            <c:invertIfNegative val="0"/>
            <c:bubble3D val="0"/>
            <c:spPr>
              <a:solidFill>
                <a:srgbClr val="00B05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6-D7D5-4EED-8CA5-6164B3B78495}"/>
              </c:ext>
            </c:extLst>
          </c:dPt>
          <c:dPt>
            <c:idx val="4"/>
            <c:invertIfNegative val="0"/>
            <c:bubble3D val="0"/>
            <c:spPr>
              <a:solidFill>
                <a:schemeClr val="accent5">
                  <a:lumMod val="60000"/>
                  <a:lumOff val="40000"/>
                </a:schemeClr>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7-7F0C-461B-A6C2-2A87A447D2DD}"/>
              </c:ext>
            </c:extLst>
          </c:dPt>
          <c:dLbls>
            <c:delete val="1"/>
          </c:dLbls>
          <c:cat>
            <c:numRef>
              <c:f>Sheet1!$A$2:$A$6</c:f>
              <c:numCache>
                <c:formatCode>General</c:formatCode>
                <c:ptCount val="5"/>
                <c:pt idx="0">
                  <c:v>2018</c:v>
                </c:pt>
                <c:pt idx="1">
                  <c:v>2019</c:v>
                </c:pt>
                <c:pt idx="2">
                  <c:v>2020</c:v>
                </c:pt>
                <c:pt idx="3">
                  <c:v>2021</c:v>
                </c:pt>
                <c:pt idx="4">
                  <c:v>2022</c:v>
                </c:pt>
              </c:numCache>
            </c:numRef>
          </c:cat>
          <c:val>
            <c:numRef>
              <c:f>Sheet1!$B$2:$B$6</c:f>
              <c:numCache>
                <c:formatCode>0.0</c:formatCode>
                <c:ptCount val="5"/>
                <c:pt idx="0">
                  <c:v>22.8</c:v>
                </c:pt>
                <c:pt idx="1">
                  <c:v>22.8</c:v>
                </c:pt>
                <c:pt idx="2">
                  <c:v>0</c:v>
                </c:pt>
                <c:pt idx="3">
                  <c:v>1.5</c:v>
                </c:pt>
                <c:pt idx="4">
                  <c:v>2.2000000000000002</c:v>
                </c:pt>
              </c:numCache>
            </c:numRef>
          </c:val>
          <c:extLst>
            <c:ext xmlns:c16="http://schemas.microsoft.com/office/drawing/2014/chart" uri="{C3380CC4-5D6E-409C-BE32-E72D297353CC}">
              <c16:uniqueId val="{00000009-D7D5-4EED-8CA5-6164B3B78495}"/>
            </c:ext>
          </c:extLst>
        </c:ser>
        <c:dLbls>
          <c:showLegendKey val="0"/>
          <c:showVal val="1"/>
          <c:showCatName val="0"/>
          <c:showSerName val="0"/>
          <c:showPercent val="0"/>
          <c:showBubbleSize val="0"/>
        </c:dLbls>
        <c:gapWidth val="30"/>
        <c:overlap val="100"/>
        <c:axId val="408956352"/>
        <c:axId val="408956744"/>
      </c:barChart>
      <c:catAx>
        <c:axId val="408956352"/>
        <c:scaling>
          <c:orientation val="minMax"/>
        </c:scaling>
        <c:delete val="0"/>
        <c:axPos val="b"/>
        <c:numFmt formatCode="General" sourceLinked="1"/>
        <c:majorTickMark val="out"/>
        <c:minorTickMark val="none"/>
        <c:tickLblPos val="nextTo"/>
        <c:spPr>
          <a:ln w="15875">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8956744"/>
        <c:crosses val="autoZero"/>
        <c:auto val="1"/>
        <c:lblAlgn val="ctr"/>
        <c:lblOffset val="100"/>
        <c:noMultiLvlLbl val="0"/>
      </c:catAx>
      <c:valAx>
        <c:axId val="408956744"/>
        <c:scaling>
          <c:orientation val="minMax"/>
          <c:max val="25"/>
          <c:min val="0"/>
        </c:scaling>
        <c:delete val="0"/>
        <c:axPos val="l"/>
        <c:majorGridlines>
          <c:spPr>
            <a:ln>
              <a:noFill/>
            </a:ln>
          </c:spPr>
        </c:majorGridlines>
        <c:numFmt formatCode="0" sourceLinked="0"/>
        <c:majorTickMark val="out"/>
        <c:minorTickMark val="none"/>
        <c:tickLblPos val="nextTo"/>
        <c:spPr>
          <a:ln w="19050">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8956352"/>
        <c:crosses val="autoZero"/>
        <c:crossBetween val="between"/>
        <c:majorUnit val="5"/>
      </c:valAx>
    </c:plotArea>
    <c:plotVisOnly val="1"/>
    <c:dispBlanksAs val="gap"/>
    <c:showDLblsOverMax val="0"/>
  </c:chart>
  <c:spPr>
    <a:ln w="15875">
      <a:noFill/>
    </a:ln>
    <a:scene3d>
      <a:camera prst="orthographicFront"/>
      <a:lightRig rig="threePt" dir="t"/>
    </a:scene3d>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800" b="0">
                <a:latin typeface="Montserrat" panose="00000500000000000000" pitchFamily="50" charset="0"/>
                <a:ea typeface="Arial Unicode MS" pitchFamily="34" charset="-128"/>
                <a:cs typeface="Arial Unicode MS" pitchFamily="34" charset="-128"/>
              </a:defRPr>
            </a:pPr>
            <a:r>
              <a:rPr lang="en-US" sz="800" b="0" dirty="0">
                <a:latin typeface="Montserrat" panose="00000500000000000000" pitchFamily="50" charset="0"/>
                <a:ea typeface="Arial Unicode MS" pitchFamily="34" charset="-128"/>
                <a:cs typeface="Arial Unicode MS" pitchFamily="34" charset="-128"/>
              </a:rPr>
              <a:t>Cash less Borrowings (£m)</a:t>
            </a:r>
          </a:p>
        </c:rich>
      </c:tx>
      <c:layout>
        <c:manualLayout>
          <c:xMode val="edge"/>
          <c:yMode val="edge"/>
          <c:x val="0.13055116959064328"/>
          <c:y val="5.2457222825195524E-3"/>
        </c:manualLayout>
      </c:layout>
      <c:overlay val="0"/>
    </c:title>
    <c:autoTitleDeleted val="0"/>
    <c:plotArea>
      <c:layout>
        <c:manualLayout>
          <c:layoutTarget val="inner"/>
          <c:xMode val="edge"/>
          <c:yMode val="edge"/>
          <c:x val="0.1034761208576998"/>
          <c:y val="2.702212233416974E-2"/>
          <c:w val="0.90076480443540219"/>
          <c:h val="0.88363959405734138"/>
        </c:manualLayout>
      </c:layout>
      <c:barChart>
        <c:barDir val="col"/>
        <c:grouping val="stacked"/>
        <c:varyColors val="0"/>
        <c:ser>
          <c:idx val="0"/>
          <c:order val="0"/>
          <c:tx>
            <c:strRef>
              <c:f>Sheet1!$B$1</c:f>
              <c:strCache>
                <c:ptCount val="1"/>
                <c:pt idx="0">
                  <c:v>Series 1</c:v>
                </c:pt>
              </c:strCache>
            </c:strRef>
          </c:tx>
          <c:spPr>
            <a:solidFill>
              <a:srgbClr val="0070C0"/>
            </a:solidFill>
            <a:ln w="15875">
              <a:solidFill>
                <a:schemeClr val="tx1"/>
              </a:solidFill>
            </a:ln>
            <a:scene3d>
              <a:camera prst="orthographicFront"/>
              <a:lightRig rig="threePt" dir="t"/>
            </a:scene3d>
            <a:sp3d prstMaterial="matte">
              <a:bevelT w="0" h="0"/>
            </a:sp3d>
          </c:spPr>
          <c:invertIfNegative val="0"/>
          <c:dPt>
            <c:idx val="0"/>
            <c:invertIfNegative val="0"/>
            <c:bubble3D val="0"/>
            <c:extLst>
              <c:ext xmlns:c16="http://schemas.microsoft.com/office/drawing/2014/chart" uri="{C3380CC4-5D6E-409C-BE32-E72D297353CC}">
                <c16:uniqueId val="{00000001-30FF-427C-915F-90C207C6F440}"/>
              </c:ext>
            </c:extLst>
          </c:dPt>
          <c:dPt>
            <c:idx val="1"/>
            <c:invertIfNegative val="0"/>
            <c:bubble3D val="0"/>
            <c:spPr>
              <a:solidFill>
                <a:srgbClr val="C0000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3-30FF-427C-915F-90C207C6F440}"/>
              </c:ext>
            </c:extLst>
          </c:dPt>
          <c:dPt>
            <c:idx val="2"/>
            <c:invertIfNegative val="0"/>
            <c:bubble3D val="0"/>
            <c:spPr>
              <a:solidFill>
                <a:srgbClr val="FF000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5-30FF-427C-915F-90C207C6F440}"/>
              </c:ext>
            </c:extLst>
          </c:dPt>
          <c:dPt>
            <c:idx val="3"/>
            <c:invertIfNegative val="0"/>
            <c:bubble3D val="0"/>
            <c:spPr>
              <a:solidFill>
                <a:srgbClr val="00B05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6-30FF-427C-915F-90C207C6F440}"/>
              </c:ext>
            </c:extLst>
          </c:dPt>
          <c:dPt>
            <c:idx val="4"/>
            <c:invertIfNegative val="0"/>
            <c:bubble3D val="0"/>
            <c:spPr>
              <a:solidFill>
                <a:schemeClr val="accent5">
                  <a:lumMod val="60000"/>
                  <a:lumOff val="40000"/>
                </a:schemeClr>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7-B0A6-46A3-BF28-246ACE93B3E4}"/>
              </c:ext>
            </c:extLst>
          </c:dPt>
          <c:cat>
            <c:numRef>
              <c:f>Sheet1!$A$2:$A$6</c:f>
              <c:numCache>
                <c:formatCode>General</c:formatCode>
                <c:ptCount val="5"/>
                <c:pt idx="0">
                  <c:v>2018</c:v>
                </c:pt>
                <c:pt idx="1">
                  <c:v>2019</c:v>
                </c:pt>
                <c:pt idx="2">
                  <c:v>2020</c:v>
                </c:pt>
                <c:pt idx="3">
                  <c:v>2021</c:v>
                </c:pt>
                <c:pt idx="4">
                  <c:v>2022</c:v>
                </c:pt>
              </c:numCache>
            </c:numRef>
          </c:cat>
          <c:val>
            <c:numRef>
              <c:f>Sheet1!$B$2:$B$6</c:f>
              <c:numCache>
                <c:formatCode>General</c:formatCode>
                <c:ptCount val="5"/>
                <c:pt idx="0">
                  <c:v>14.6</c:v>
                </c:pt>
                <c:pt idx="1">
                  <c:v>13.1</c:v>
                </c:pt>
                <c:pt idx="2">
                  <c:v>14</c:v>
                </c:pt>
                <c:pt idx="3">
                  <c:v>9.1999999999999993</c:v>
                </c:pt>
                <c:pt idx="4">
                  <c:v>6.4</c:v>
                </c:pt>
              </c:numCache>
            </c:numRef>
          </c:val>
          <c:extLst>
            <c:ext xmlns:c16="http://schemas.microsoft.com/office/drawing/2014/chart" uri="{C3380CC4-5D6E-409C-BE32-E72D297353CC}">
              <c16:uniqueId val="{00000009-30FF-427C-915F-90C207C6F440}"/>
            </c:ext>
          </c:extLst>
        </c:ser>
        <c:dLbls>
          <c:showLegendKey val="0"/>
          <c:showVal val="0"/>
          <c:showCatName val="0"/>
          <c:showSerName val="0"/>
          <c:showPercent val="0"/>
          <c:showBubbleSize val="0"/>
        </c:dLbls>
        <c:gapWidth val="30"/>
        <c:overlap val="100"/>
        <c:axId val="408957528"/>
        <c:axId val="408957920"/>
      </c:barChart>
      <c:catAx>
        <c:axId val="408957528"/>
        <c:scaling>
          <c:orientation val="minMax"/>
        </c:scaling>
        <c:delete val="0"/>
        <c:axPos val="b"/>
        <c:numFmt formatCode="General" sourceLinked="1"/>
        <c:majorTickMark val="out"/>
        <c:minorTickMark val="none"/>
        <c:tickLblPos val="low"/>
        <c:spPr>
          <a:ln w="15875" cmpd="sng">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8957920"/>
        <c:crossesAt val="0"/>
        <c:auto val="0"/>
        <c:lblAlgn val="ctr"/>
        <c:lblOffset val="100"/>
        <c:noMultiLvlLbl val="0"/>
      </c:catAx>
      <c:valAx>
        <c:axId val="408957920"/>
        <c:scaling>
          <c:orientation val="minMax"/>
          <c:max val="16"/>
          <c:min val="0"/>
        </c:scaling>
        <c:delete val="0"/>
        <c:axPos val="l"/>
        <c:majorGridlines>
          <c:spPr>
            <a:ln>
              <a:noFill/>
            </a:ln>
          </c:spPr>
        </c:majorGridlines>
        <c:numFmt formatCode="General" sourceLinked="1"/>
        <c:majorTickMark val="out"/>
        <c:minorTickMark val="none"/>
        <c:tickLblPos val="nextTo"/>
        <c:spPr>
          <a:ln w="19050">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8957528"/>
        <c:crossesAt val="1"/>
        <c:crossBetween val="between"/>
        <c:majorUnit val="4"/>
      </c:valAx>
    </c:plotArea>
    <c:plotVisOnly val="1"/>
    <c:dispBlanksAs val="gap"/>
    <c:showDLblsOverMax val="0"/>
  </c:chart>
  <c:spPr>
    <a:scene3d>
      <a:camera prst="orthographicFront"/>
      <a:lightRig rig="threePt" dir="t"/>
    </a:scene3d>
    <a:sp3d>
      <a:bevelT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800" b="0">
                <a:latin typeface="Montserrat" panose="00000500000000000000" pitchFamily="50" charset="0"/>
                <a:ea typeface="Arial Unicode MS" pitchFamily="34" charset="-128"/>
                <a:cs typeface="Arial Unicode MS" pitchFamily="34" charset="-128"/>
              </a:defRPr>
            </a:pPr>
            <a:r>
              <a:rPr lang="en-US" sz="800" b="0" dirty="0">
                <a:latin typeface="Montserrat" panose="00000500000000000000" pitchFamily="50" charset="0"/>
                <a:ea typeface="Arial Unicode MS" pitchFamily="34" charset="-128"/>
                <a:cs typeface="Arial Unicode MS" pitchFamily="34" charset="-128"/>
              </a:rPr>
              <a:t>PBT (£m) </a:t>
            </a:r>
          </a:p>
        </c:rich>
      </c:tx>
      <c:layout>
        <c:manualLayout>
          <c:xMode val="edge"/>
          <c:yMode val="edge"/>
          <c:x val="0.14008430799220273"/>
          <c:y val="5.3547460561951636E-3"/>
        </c:manualLayout>
      </c:layout>
      <c:overlay val="0"/>
    </c:title>
    <c:autoTitleDeleted val="0"/>
    <c:plotArea>
      <c:layout>
        <c:manualLayout>
          <c:layoutTarget val="inner"/>
          <c:xMode val="edge"/>
          <c:yMode val="edge"/>
          <c:x val="9.2980994152046789E-2"/>
          <c:y val="2.6024501282440975E-2"/>
          <c:w val="0.91482370370370369"/>
          <c:h val="0.87793285643630048"/>
        </c:manualLayout>
      </c:layout>
      <c:barChart>
        <c:barDir val="col"/>
        <c:grouping val="stacked"/>
        <c:varyColors val="0"/>
        <c:ser>
          <c:idx val="0"/>
          <c:order val="0"/>
          <c:tx>
            <c:strRef>
              <c:f>Sheet1!$B$1</c:f>
              <c:strCache>
                <c:ptCount val="1"/>
                <c:pt idx="0">
                  <c:v>Series 1</c:v>
                </c:pt>
              </c:strCache>
            </c:strRef>
          </c:tx>
          <c:spPr>
            <a:solidFill>
              <a:srgbClr val="FF0000"/>
            </a:solidFill>
            <a:ln w="15875">
              <a:solidFill>
                <a:schemeClr val="tx1"/>
              </a:solidFill>
            </a:ln>
            <a:scene3d>
              <a:camera prst="orthographicFront"/>
              <a:lightRig rig="threePt" dir="t"/>
            </a:scene3d>
            <a:sp3d prstMaterial="matte">
              <a:bevelT w="0" h="0"/>
            </a:sp3d>
          </c:spPr>
          <c:invertIfNegative val="0"/>
          <c:dPt>
            <c:idx val="0"/>
            <c:invertIfNegative val="0"/>
            <c:bubble3D val="0"/>
            <c:spPr>
              <a:solidFill>
                <a:srgbClr val="0070C0"/>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1-EBFD-40D8-9334-7E6297AE20AF}"/>
              </c:ext>
            </c:extLst>
          </c:dPt>
          <c:dPt>
            <c:idx val="1"/>
            <c:invertIfNegative val="0"/>
            <c:bubble3D val="0"/>
            <c:spPr>
              <a:solidFill>
                <a:schemeClr val="accent2">
                  <a:lumMod val="75000"/>
                </a:schemeClr>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3-EBFD-40D8-9334-7E6297AE20AF}"/>
              </c:ext>
            </c:extLst>
          </c:dPt>
          <c:dPt>
            <c:idx val="2"/>
            <c:invertIfNegative val="0"/>
            <c:bubble3D val="0"/>
            <c:extLst>
              <c:ext xmlns:c16="http://schemas.microsoft.com/office/drawing/2014/chart" uri="{C3380CC4-5D6E-409C-BE32-E72D297353CC}">
                <c16:uniqueId val="{00000005-EBFD-40D8-9334-7E6297AE20AF}"/>
              </c:ext>
            </c:extLst>
          </c:dPt>
          <c:dPt>
            <c:idx val="3"/>
            <c:invertIfNegative val="0"/>
            <c:bubble3D val="0"/>
            <c:spPr>
              <a:solidFill>
                <a:srgbClr val="00B050"/>
              </a:solidFill>
              <a:ln w="12700">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6-EBFD-40D8-9334-7E6297AE20AF}"/>
              </c:ext>
            </c:extLst>
          </c:dPt>
          <c:dPt>
            <c:idx val="4"/>
            <c:invertIfNegative val="0"/>
            <c:bubble3D val="0"/>
            <c:spPr>
              <a:solidFill>
                <a:schemeClr val="accent5">
                  <a:lumMod val="60000"/>
                  <a:lumOff val="40000"/>
                </a:schemeClr>
              </a:solidFill>
              <a:ln w="15875">
                <a:solidFill>
                  <a:schemeClr val="tx1"/>
                </a:solidFill>
              </a:ln>
              <a:scene3d>
                <a:camera prst="orthographicFront"/>
                <a:lightRig rig="threePt" dir="t"/>
              </a:scene3d>
              <a:sp3d prstMaterial="matte">
                <a:bevelT w="0" h="0"/>
              </a:sp3d>
            </c:spPr>
            <c:extLst>
              <c:ext xmlns:c16="http://schemas.microsoft.com/office/drawing/2014/chart" uri="{C3380CC4-5D6E-409C-BE32-E72D297353CC}">
                <c16:uniqueId val="{00000008-EBFD-40D8-9334-7E6297AE20AF}"/>
              </c:ext>
            </c:extLst>
          </c:dPt>
          <c:cat>
            <c:numRef>
              <c:f>Sheet1!$A$2:$A$6</c:f>
              <c:numCache>
                <c:formatCode>General</c:formatCode>
                <c:ptCount val="5"/>
                <c:pt idx="0">
                  <c:v>2018</c:v>
                </c:pt>
                <c:pt idx="1">
                  <c:v>2019</c:v>
                </c:pt>
                <c:pt idx="2">
                  <c:v>2020</c:v>
                </c:pt>
                <c:pt idx="3">
                  <c:v>2021</c:v>
                </c:pt>
                <c:pt idx="4">
                  <c:v>2022</c:v>
                </c:pt>
              </c:numCache>
            </c:numRef>
          </c:cat>
          <c:val>
            <c:numRef>
              <c:f>Sheet1!$B$2:$B$6</c:f>
              <c:numCache>
                <c:formatCode>0.0</c:formatCode>
                <c:ptCount val="5"/>
                <c:pt idx="0">
                  <c:v>4.2</c:v>
                </c:pt>
                <c:pt idx="1">
                  <c:v>3.1</c:v>
                </c:pt>
                <c:pt idx="2">
                  <c:v>-0.4</c:v>
                </c:pt>
                <c:pt idx="3">
                  <c:v>0.5</c:v>
                </c:pt>
                <c:pt idx="4">
                  <c:v>0.7</c:v>
                </c:pt>
              </c:numCache>
            </c:numRef>
          </c:val>
          <c:extLst>
            <c:ext xmlns:c16="http://schemas.microsoft.com/office/drawing/2014/chart" uri="{C3380CC4-5D6E-409C-BE32-E72D297353CC}">
              <c16:uniqueId val="{00000009-EBFD-40D8-9334-7E6297AE20AF}"/>
            </c:ext>
          </c:extLst>
        </c:ser>
        <c:ser>
          <c:idx val="1"/>
          <c:order val="1"/>
          <c:tx>
            <c:strRef>
              <c:f>Sheet1!$C$1</c:f>
              <c:strCache>
                <c:ptCount val="1"/>
                <c:pt idx="0">
                  <c:v>Series 2</c:v>
                </c:pt>
              </c:strCache>
            </c:strRef>
          </c:tx>
          <c:spPr>
            <a:solidFill>
              <a:srgbClr val="00B050"/>
            </a:solidFill>
            <a:ln w="15875">
              <a:solidFill>
                <a:schemeClr val="tx1"/>
              </a:solidFill>
            </a:ln>
            <a:scene3d>
              <a:camera prst="orthographicFront"/>
              <a:lightRig rig="threePt" dir="t"/>
            </a:scene3d>
            <a:sp3d>
              <a:bevelT w="38100" h="38100"/>
            </a:sp3d>
          </c:spPr>
          <c:invertIfNegative val="0"/>
          <c:cat>
            <c:numRef>
              <c:f>Sheet1!$A$2:$A$6</c:f>
              <c:numCache>
                <c:formatCode>General</c:formatCode>
                <c:ptCount val="5"/>
                <c:pt idx="0">
                  <c:v>2018</c:v>
                </c:pt>
                <c:pt idx="1">
                  <c:v>2019</c:v>
                </c:pt>
                <c:pt idx="2">
                  <c:v>2020</c:v>
                </c:pt>
                <c:pt idx="3">
                  <c:v>2021</c:v>
                </c:pt>
                <c:pt idx="4">
                  <c:v>2022</c:v>
                </c:pt>
              </c:numCache>
            </c:numRef>
          </c:cat>
          <c:val>
            <c:numRef>
              <c:f>Sheet1!$C$2:$C$6</c:f>
              <c:numCache>
                <c:formatCode>General</c:formatCode>
                <c:ptCount val="5"/>
              </c:numCache>
            </c:numRef>
          </c:val>
          <c:extLst>
            <c:ext xmlns:c16="http://schemas.microsoft.com/office/drawing/2014/chart" uri="{C3380CC4-5D6E-409C-BE32-E72D297353CC}">
              <c16:uniqueId val="{0000000A-EBFD-40D8-9334-7E6297AE20AF}"/>
            </c:ext>
          </c:extLst>
        </c:ser>
        <c:dLbls>
          <c:showLegendKey val="0"/>
          <c:showVal val="0"/>
          <c:showCatName val="0"/>
          <c:showSerName val="0"/>
          <c:showPercent val="0"/>
          <c:showBubbleSize val="0"/>
        </c:dLbls>
        <c:gapWidth val="30"/>
        <c:overlap val="100"/>
        <c:axId val="408958704"/>
        <c:axId val="408959096"/>
      </c:barChart>
      <c:catAx>
        <c:axId val="408958704"/>
        <c:scaling>
          <c:orientation val="minMax"/>
        </c:scaling>
        <c:delete val="0"/>
        <c:axPos val="b"/>
        <c:numFmt formatCode="General" sourceLinked="1"/>
        <c:majorTickMark val="out"/>
        <c:minorTickMark val="none"/>
        <c:tickLblPos val="low"/>
        <c:spPr>
          <a:ln w="15875">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8959096"/>
        <c:crossesAt val="0"/>
        <c:auto val="1"/>
        <c:lblAlgn val="ctr"/>
        <c:lblOffset val="100"/>
        <c:noMultiLvlLbl val="0"/>
      </c:catAx>
      <c:valAx>
        <c:axId val="408959096"/>
        <c:scaling>
          <c:orientation val="minMax"/>
          <c:max val="6"/>
          <c:min val="-1"/>
        </c:scaling>
        <c:delete val="0"/>
        <c:axPos val="l"/>
        <c:majorGridlines>
          <c:spPr>
            <a:ln>
              <a:noFill/>
            </a:ln>
          </c:spPr>
        </c:majorGridlines>
        <c:numFmt formatCode="0" sourceLinked="0"/>
        <c:majorTickMark val="out"/>
        <c:minorTickMark val="none"/>
        <c:tickLblPos val="low"/>
        <c:spPr>
          <a:ln w="19050">
            <a:solidFill>
              <a:schemeClr val="tx1"/>
            </a:solidFill>
          </a:ln>
        </c:spPr>
        <c:txPr>
          <a:bodyPr/>
          <a:lstStyle/>
          <a:p>
            <a:pPr>
              <a:defRPr sz="800">
                <a:latin typeface="Montserrat" panose="00000500000000000000" pitchFamily="50" charset="0"/>
                <a:ea typeface="Arial Unicode MS" pitchFamily="34" charset="-128"/>
                <a:cs typeface="Arial Unicode MS" pitchFamily="34" charset="-128"/>
              </a:defRPr>
            </a:pPr>
            <a:endParaRPr lang="en-US"/>
          </a:p>
        </c:txPr>
        <c:crossAx val="408958704"/>
        <c:crosses val="autoZero"/>
        <c:crossBetween val="between"/>
        <c:majorUnit val="1"/>
      </c:valAx>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Body">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14087"/>
            <a:ext cx="5630284" cy="1233275"/>
          </a:xfrm>
          <a:prstGeom prst="rect">
            <a:avLst/>
          </a:prstGeom>
        </p:spPr>
        <p:txBody>
          <a:bodyPr vert="horz" lIns="0"/>
          <a:lstStyle>
            <a:lvl1pPr algn="l">
              <a:defRPr sz="2400" baseline="0">
                <a:solidFill>
                  <a:schemeClr val="tx1"/>
                </a:solidFill>
              </a:defRPr>
            </a:lvl1pPr>
          </a:lstStyle>
          <a:p>
            <a:r>
              <a:rPr lang="en-GB" dirty="0"/>
              <a:t>Title Master</a:t>
            </a:r>
            <a:endParaRPr lang="en-US" dirty="0"/>
          </a:p>
        </p:txBody>
      </p:sp>
      <p:sp>
        <p:nvSpPr>
          <p:cNvPr id="8" name="Text Placeholder 7"/>
          <p:cNvSpPr>
            <a:spLocks noGrp="1"/>
          </p:cNvSpPr>
          <p:nvPr>
            <p:ph type="body" sz="quarter" idx="10" hasCustomPrompt="1"/>
          </p:nvPr>
        </p:nvSpPr>
        <p:spPr>
          <a:xfrm>
            <a:off x="457201" y="1634067"/>
            <a:ext cx="8243888" cy="4330700"/>
          </a:xfrm>
          <a:prstGeom prst="rect">
            <a:avLst/>
          </a:prstGeom>
        </p:spPr>
        <p:txBody>
          <a:bodyPr vert="horz" lIns="0" tIns="0"/>
          <a:lstStyle>
            <a:lvl1pPr marL="0" indent="0">
              <a:buNone/>
              <a:defRPr sz="2100"/>
            </a:lvl1pPr>
            <a:lvl2pPr>
              <a:defRPr sz="1800"/>
            </a:lvl2pPr>
            <a:lvl3pPr marL="685800" indent="0">
              <a:buNone/>
              <a:defRPr/>
            </a:lvl3pPr>
          </a:lstStyle>
          <a:p>
            <a:pPr lvl="0"/>
            <a:r>
              <a:rPr lang="en-GB" dirty="0"/>
              <a:t>Main body text</a:t>
            </a:r>
          </a:p>
          <a:p>
            <a:pPr lvl="0"/>
            <a:endParaRPr lang="en-GB" dirty="0"/>
          </a:p>
        </p:txBody>
      </p:sp>
    </p:spTree>
    <p:extLst>
      <p:ext uri="{BB962C8B-B14F-4D97-AF65-F5344CB8AC3E}">
        <p14:creationId xmlns:p14="http://schemas.microsoft.com/office/powerpoint/2010/main" val="5979778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w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descr="Zytronic Master Logo_BLACK.wm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8184" y="279642"/>
            <a:ext cx="2458616" cy="523039"/>
          </a:xfrm>
          <a:prstGeom prst="rect">
            <a:avLst/>
          </a:prstGeom>
        </p:spPr>
      </p:pic>
      <p:cxnSp>
        <p:nvCxnSpPr>
          <p:cNvPr id="8" name="Straight Connector 7"/>
          <p:cNvCxnSpPr/>
          <p:nvPr/>
        </p:nvCxnSpPr>
        <p:spPr>
          <a:xfrm>
            <a:off x="457200" y="1014468"/>
            <a:ext cx="8229600" cy="0"/>
          </a:xfrm>
          <a:prstGeom prst="line">
            <a:avLst/>
          </a:prstGeom>
          <a:ln w="1270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57201" y="6179944"/>
            <a:ext cx="5588000" cy="0"/>
          </a:xfrm>
          <a:prstGeom prst="line">
            <a:avLst/>
          </a:prstGeom>
          <a:ln w="12700" cmpd="sng">
            <a:solidFill>
              <a:srgbClr val="00DD00"/>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6273800" y="6179944"/>
            <a:ext cx="2413000" cy="0"/>
          </a:xfrm>
          <a:prstGeom prst="line">
            <a:avLst/>
          </a:prstGeom>
          <a:ln w="12700" cmpd="sng">
            <a:solidFill>
              <a:srgbClr val="001CFA"/>
            </a:solidFill>
          </a:ln>
          <a:effectLst/>
        </p:spPr>
        <p:style>
          <a:lnRef idx="2">
            <a:schemeClr val="accent1"/>
          </a:lnRef>
          <a:fillRef idx="0">
            <a:schemeClr val="accent1"/>
          </a:fillRef>
          <a:effectRef idx="1">
            <a:schemeClr val="accent1"/>
          </a:effectRef>
          <a:fontRef idx="minor">
            <a:schemeClr val="tx1"/>
          </a:fontRef>
        </p:style>
      </p:cxnSp>
      <p:pic>
        <p:nvPicPr>
          <p:cNvPr id="11" name="Picture 10" descr="ZytronicPLC URL.emf"/>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51190" y="6356666"/>
            <a:ext cx="2335610" cy="197038"/>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69826" y="6350504"/>
            <a:ext cx="2964329" cy="203200"/>
          </a:xfrm>
          <a:prstGeom prst="rect">
            <a:avLst/>
          </a:prstGeom>
        </p:spPr>
      </p:pic>
    </p:spTree>
    <p:extLst>
      <p:ext uri="{BB962C8B-B14F-4D97-AF65-F5344CB8AC3E}">
        <p14:creationId xmlns:p14="http://schemas.microsoft.com/office/powerpoint/2010/main" val="345190712"/>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defTabSz="342900" rtl="0" eaLnBrk="1" latinLnBrk="0" hangingPunct="1">
        <a:spcBef>
          <a:spcPct val="0"/>
        </a:spcBef>
        <a:buNone/>
        <a:defRPr sz="3300" kern="1200" cap="all" baseline="0">
          <a:solidFill>
            <a:schemeClr val="tx1"/>
          </a:solidFill>
          <a:latin typeface="Montserrat Semi Bold"/>
          <a:ea typeface="+mj-ea"/>
          <a:cs typeface="+mj-cs"/>
        </a:defRPr>
      </a:lvl1pPr>
    </p:titleStyle>
    <p:bodyStyle>
      <a:lvl1pPr marL="257175" indent="-257175" algn="l" defTabSz="342900" rtl="0" eaLnBrk="1" latinLnBrk="0" hangingPunct="1">
        <a:spcBef>
          <a:spcPct val="20000"/>
        </a:spcBef>
        <a:buFont typeface="Arial"/>
        <a:buChar char="•"/>
        <a:defRPr sz="2400" b="0" i="0" kern="1200">
          <a:solidFill>
            <a:schemeClr val="tx1"/>
          </a:solidFill>
          <a:latin typeface="Montserrat Light"/>
          <a:ea typeface="+mn-ea"/>
          <a:cs typeface="Montserrat Light"/>
        </a:defRPr>
      </a:lvl1pPr>
      <a:lvl2pPr marL="557213" indent="-214313" algn="l" defTabSz="342900" rtl="0" eaLnBrk="1" latinLnBrk="0" hangingPunct="1">
        <a:spcBef>
          <a:spcPct val="20000"/>
        </a:spcBef>
        <a:buFont typeface="Arial"/>
        <a:buChar char="–"/>
        <a:defRPr sz="2100" b="0" i="0" kern="1200">
          <a:solidFill>
            <a:schemeClr val="tx1"/>
          </a:solidFill>
          <a:latin typeface="Montserrat Light"/>
          <a:ea typeface="+mn-ea"/>
          <a:cs typeface="Montserrat Light"/>
        </a:defRPr>
      </a:lvl2pPr>
      <a:lvl3pPr marL="857250" indent="-171450" algn="l" defTabSz="342900" rtl="0" eaLnBrk="1" latinLnBrk="0" hangingPunct="1">
        <a:spcBef>
          <a:spcPct val="20000"/>
        </a:spcBef>
        <a:buFont typeface="Arial"/>
        <a:buChar char="•"/>
        <a:defRPr sz="1800" b="0" i="0" kern="1200">
          <a:solidFill>
            <a:schemeClr val="tx1"/>
          </a:solidFill>
          <a:latin typeface="Montserrat Light"/>
          <a:ea typeface="+mn-ea"/>
          <a:cs typeface="Montserrat Light"/>
        </a:defRPr>
      </a:lvl3pPr>
      <a:lvl4pPr marL="1200150" indent="-171450" algn="l" defTabSz="342900" rtl="0" eaLnBrk="1" latinLnBrk="0" hangingPunct="1">
        <a:spcBef>
          <a:spcPct val="20000"/>
        </a:spcBef>
        <a:buFont typeface="Arial"/>
        <a:buChar char="–"/>
        <a:defRPr sz="1500" b="0" i="0" kern="1200">
          <a:solidFill>
            <a:schemeClr val="tx1"/>
          </a:solidFill>
          <a:latin typeface="Montserrat Light"/>
          <a:ea typeface="+mn-ea"/>
          <a:cs typeface="Montserrat Light"/>
        </a:defRPr>
      </a:lvl4pPr>
      <a:lvl5pPr marL="1543050" indent="-171450" algn="l" defTabSz="342900" rtl="0" eaLnBrk="1" latinLnBrk="0" hangingPunct="1">
        <a:spcBef>
          <a:spcPct val="20000"/>
        </a:spcBef>
        <a:buFont typeface="Arial"/>
        <a:buChar char="»"/>
        <a:defRPr sz="1500" b="0" i="0" kern="1200">
          <a:solidFill>
            <a:schemeClr val="tx1"/>
          </a:solidFill>
          <a:latin typeface="Montserrat Light"/>
          <a:ea typeface="+mn-ea"/>
          <a:cs typeface="Montserrat Light"/>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4ED481-7A9E-45AC-A25E-C0C3515213A8}"/>
              </a:ext>
            </a:extLst>
          </p:cNvPr>
          <p:cNvSpPr txBox="1"/>
          <p:nvPr/>
        </p:nvSpPr>
        <p:spPr>
          <a:xfrm>
            <a:off x="7004115" y="6488668"/>
            <a:ext cx="2045616" cy="369332"/>
          </a:xfrm>
          <a:prstGeom prst="rect">
            <a:avLst/>
          </a:prstGeom>
          <a:noFill/>
        </p:spPr>
        <p:txBody>
          <a:bodyPr wrap="square" rtlCol="0">
            <a:spAutoFit/>
          </a:bodyPr>
          <a:lstStyle/>
          <a:p>
            <a:r>
              <a:rPr lang="en-GB" b="1" dirty="0">
                <a:solidFill>
                  <a:schemeClr val="bg1"/>
                </a:solidFill>
                <a:latin typeface="Montserrat" panose="00000500000000000000" pitchFamily="50" charset="0"/>
              </a:rPr>
              <a:t>December 2021</a:t>
            </a:r>
          </a:p>
        </p:txBody>
      </p:sp>
      <p:pic>
        <p:nvPicPr>
          <p:cNvPr id="3" name="Picture 2" descr="Graphical user interface, application">
            <a:extLst>
              <a:ext uri="{FF2B5EF4-FFF2-40B4-BE49-F238E27FC236}">
                <a16:creationId xmlns:a16="http://schemas.microsoft.com/office/drawing/2014/main" id="{A514A6A1-EEE3-9F64-471D-7178C82BBA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499995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48574" y="308978"/>
            <a:ext cx="6038490" cy="501905"/>
          </a:xfrm>
        </p:spPr>
        <p:txBody>
          <a:bodyPr/>
          <a:lstStyle/>
          <a:p>
            <a:r>
              <a:rPr lang="en-US" cap="none" dirty="0">
                <a:latin typeface="Montserrat" panose="00000500000000000000" pitchFamily="50" charset="0"/>
              </a:rPr>
              <a:t>Summary and outlook</a:t>
            </a:r>
          </a:p>
        </p:txBody>
      </p:sp>
      <p:sp>
        <p:nvSpPr>
          <p:cNvPr id="4" name="TextBox 3"/>
          <p:cNvSpPr txBox="1"/>
          <p:nvPr/>
        </p:nvSpPr>
        <p:spPr>
          <a:xfrm>
            <a:off x="0" y="1648705"/>
            <a:ext cx="9143999" cy="3560590"/>
          </a:xfrm>
          <a:prstGeom prst="rect">
            <a:avLst/>
          </a:prstGeom>
          <a:noFill/>
        </p:spPr>
        <p:txBody>
          <a:bodyPr wrap="square" rtlCol="0">
            <a:spAutoFit/>
          </a:bodyPr>
          <a:lstStyle/>
          <a:p>
            <a:pPr marL="630238" indent="-268288" defTabSz="896938">
              <a:buFont typeface="Wingdings" panose="05000000000000000000" pitchFamily="2" charset="2"/>
              <a:buChar char="§"/>
            </a:pPr>
            <a:endParaRPr lang="en-GB" sz="800" dirty="0">
              <a:latin typeface="Montserrat" panose="00000500000000000000" pitchFamily="50" charset="0"/>
            </a:endParaRPr>
          </a:p>
          <a:p>
            <a:pPr marL="631825" marR="150495" indent="-273050">
              <a:lnSpc>
                <a:spcPct val="107000"/>
              </a:lnSpc>
              <a:spcAft>
                <a:spcPts val="600"/>
              </a:spcAft>
              <a:buFont typeface="Wingdings" panose="05000000000000000000" pitchFamily="2" charset="2"/>
              <a:buChar char=""/>
              <a:tabLst>
                <a:tab pos="228600" algn="l"/>
              </a:tabLst>
            </a:pPr>
            <a:r>
              <a:rPr lang="en-GB" sz="1600" dirty="0">
                <a:solidFill>
                  <a:srgbClr val="000000"/>
                </a:solidFill>
                <a:latin typeface="Montserrat" panose="00000500000000000000" pitchFamily="50" charset="0"/>
                <a:cs typeface="Times New Roman" panose="02020603050405020304" pitchFamily="18" charset="0"/>
              </a:rPr>
              <a:t>Revenue, gross margin and profit, affected by occurrences of unpredicted events in Vending and Gaming markets </a:t>
            </a:r>
          </a:p>
          <a:p>
            <a:pPr marL="631825" marR="150495" indent="-273050">
              <a:lnSpc>
                <a:spcPct val="107000"/>
              </a:lnSpc>
              <a:spcAft>
                <a:spcPts val="600"/>
              </a:spcAft>
              <a:buFont typeface="Wingdings" panose="05000000000000000000" pitchFamily="2" charset="2"/>
              <a:buChar char=""/>
              <a:tabLst>
                <a:tab pos="228600" algn="l"/>
              </a:tabLst>
            </a:pPr>
            <a:r>
              <a:rPr lang="en-GB" sz="1600" dirty="0">
                <a:solidFill>
                  <a:srgbClr val="000000"/>
                </a:solidFill>
                <a:latin typeface="Montserrat" panose="00000500000000000000" pitchFamily="50" charset="0"/>
                <a:cs typeface="Times New Roman" panose="02020603050405020304" pitchFamily="18" charset="0"/>
              </a:rPr>
              <a:t>Cash of £5.4m provides solid platform </a:t>
            </a:r>
            <a:endParaRPr lang="en-GB" sz="800" dirty="0">
              <a:solidFill>
                <a:srgbClr val="000000"/>
              </a:solidFill>
              <a:effectLst/>
              <a:latin typeface="Montserrat" panose="00000500000000000000" pitchFamily="50" charset="0"/>
              <a:ea typeface="Times New Roman" panose="02020603050405020304" pitchFamily="18" charset="0"/>
              <a:cs typeface="Times New Roman" panose="02020603050405020304" pitchFamily="18" charset="0"/>
            </a:endParaRPr>
          </a:p>
          <a:p>
            <a:pPr marL="631825" marR="150495" indent="-273050">
              <a:lnSpc>
                <a:spcPct val="107000"/>
              </a:lnSpc>
              <a:spcAft>
                <a:spcPts val="600"/>
              </a:spcAft>
              <a:buFont typeface="Wingdings" panose="05000000000000000000" pitchFamily="2" charset="2"/>
              <a:buChar char=""/>
              <a:tabLst>
                <a:tab pos="228600" algn="l"/>
              </a:tabLst>
            </a:pPr>
            <a:r>
              <a:rPr lang="en-GB" sz="1600" dirty="0">
                <a:solidFill>
                  <a:srgbClr val="000000"/>
                </a:solidFill>
                <a:latin typeface="Montserrat" panose="00000500000000000000" pitchFamily="50" charset="0"/>
                <a:ea typeface="Times New Roman" panose="02020603050405020304" pitchFamily="18" charset="0"/>
                <a:cs typeface="Times New Roman" panose="02020603050405020304" pitchFamily="18" charset="0"/>
              </a:rPr>
              <a:t>Global business development and marketing activities returned to pre-COVID levels</a:t>
            </a:r>
            <a:endParaRPr lang="en-GB" sz="800" dirty="0">
              <a:solidFill>
                <a:srgbClr val="000000"/>
              </a:solidFill>
              <a:latin typeface="Montserrat" panose="00000500000000000000" pitchFamily="50" charset="0"/>
              <a:ea typeface="Times New Roman" panose="02020603050405020304" pitchFamily="18" charset="0"/>
              <a:cs typeface="Times New Roman" panose="02020603050405020304" pitchFamily="18" charset="0"/>
            </a:endParaRPr>
          </a:p>
          <a:p>
            <a:pPr marL="631825" marR="150495" indent="-273050">
              <a:lnSpc>
                <a:spcPct val="107000"/>
              </a:lnSpc>
              <a:spcAft>
                <a:spcPts val="600"/>
              </a:spcAft>
              <a:buFont typeface="Wingdings" panose="05000000000000000000" pitchFamily="2" charset="2"/>
              <a:buChar char=""/>
              <a:tabLst>
                <a:tab pos="228600" algn="l"/>
              </a:tabLst>
            </a:pPr>
            <a:r>
              <a:rPr lang="en-GB" sz="1600" dirty="0">
                <a:solidFill>
                  <a:srgbClr val="000000"/>
                </a:solidFill>
                <a:latin typeface="Montserrat" panose="00000500000000000000" pitchFamily="50" charset="0"/>
                <a:ea typeface="Times New Roman" panose="02020603050405020304" pitchFamily="18" charset="0"/>
                <a:cs typeface="Times New Roman" panose="02020603050405020304" pitchFamily="18" charset="0"/>
              </a:rPr>
              <a:t>R&amp;D returning to increased process, technology and product development, as electronic component supply </a:t>
            </a:r>
            <a:r>
              <a:rPr lang="en-GB" sz="1600">
                <a:solidFill>
                  <a:srgbClr val="000000"/>
                </a:solidFill>
                <a:latin typeface="Montserrat" panose="00000500000000000000" pitchFamily="50" charset="0"/>
                <a:ea typeface="Times New Roman" panose="02020603050405020304" pitchFamily="18" charset="0"/>
                <a:cs typeface="Times New Roman" panose="02020603050405020304" pitchFamily="18" charset="0"/>
              </a:rPr>
              <a:t>issues ease</a:t>
            </a:r>
            <a:endParaRPr lang="en-GB" sz="1600" dirty="0">
              <a:solidFill>
                <a:srgbClr val="000000"/>
              </a:solidFill>
              <a:latin typeface="Montserrat" panose="00000500000000000000" pitchFamily="50" charset="0"/>
              <a:ea typeface="Times New Roman" panose="02020603050405020304" pitchFamily="18" charset="0"/>
              <a:cs typeface="Times New Roman" panose="02020603050405020304" pitchFamily="18" charset="0"/>
            </a:endParaRPr>
          </a:p>
          <a:p>
            <a:pPr marL="631825" marR="150495" indent="-273050">
              <a:lnSpc>
                <a:spcPct val="107000"/>
              </a:lnSpc>
              <a:spcAft>
                <a:spcPts val="600"/>
              </a:spcAft>
              <a:buFont typeface="Wingdings" panose="05000000000000000000" pitchFamily="2" charset="2"/>
              <a:buChar char=""/>
              <a:tabLst>
                <a:tab pos="228600" algn="l"/>
              </a:tabLst>
            </a:pPr>
            <a:r>
              <a:rPr lang="en-GB" sz="1600" dirty="0">
                <a:solidFill>
                  <a:srgbClr val="000000"/>
                </a:solidFill>
                <a:effectLst/>
                <a:latin typeface="Montserrat" panose="00000500000000000000" pitchFamily="50" charset="0"/>
                <a:ea typeface="Times New Roman" panose="02020603050405020304" pitchFamily="18" charset="0"/>
                <a:cs typeface="Times New Roman" panose="02020603050405020304" pitchFamily="18" charset="0"/>
              </a:rPr>
              <a:t>Opportunities pipeline rebuild continues</a:t>
            </a:r>
          </a:p>
          <a:p>
            <a:pPr marL="631825" marR="150495" indent="-273050">
              <a:lnSpc>
                <a:spcPct val="107000"/>
              </a:lnSpc>
              <a:spcAft>
                <a:spcPts val="600"/>
              </a:spcAft>
              <a:buFont typeface="Wingdings" panose="05000000000000000000" pitchFamily="2" charset="2"/>
              <a:buChar char=""/>
              <a:tabLst>
                <a:tab pos="228600" algn="l"/>
              </a:tabLst>
            </a:pPr>
            <a:r>
              <a:rPr lang="en-GB" sz="1600" dirty="0">
                <a:solidFill>
                  <a:srgbClr val="000000"/>
                </a:solidFill>
                <a:latin typeface="Montserrat" panose="00000500000000000000" pitchFamily="50" charset="0"/>
                <a:ea typeface="Times New Roman" panose="02020603050405020304" pitchFamily="18" charset="0"/>
                <a:cs typeface="Times New Roman" panose="02020603050405020304" pitchFamily="18" charset="0"/>
              </a:rPr>
              <a:t>New permanent Chair of Board appointment expected in coming months</a:t>
            </a:r>
          </a:p>
          <a:p>
            <a:pPr marL="631825" marR="150495" indent="-273050">
              <a:lnSpc>
                <a:spcPct val="107000"/>
              </a:lnSpc>
              <a:spcAft>
                <a:spcPts val="600"/>
              </a:spcAft>
              <a:buFont typeface="Wingdings" panose="05000000000000000000" pitchFamily="2" charset="2"/>
              <a:buChar char=""/>
              <a:tabLst>
                <a:tab pos="228600" algn="l"/>
              </a:tabLst>
            </a:pPr>
            <a:r>
              <a:rPr lang="en-GB" sz="1600" dirty="0">
                <a:solidFill>
                  <a:srgbClr val="000000"/>
                </a:solidFill>
                <a:effectLst/>
                <a:latin typeface="Montserrat" panose="00000500000000000000" pitchFamily="50" charset="0"/>
                <a:ea typeface="Times New Roman" panose="02020603050405020304" pitchFamily="18" charset="0"/>
                <a:cs typeface="Times New Roman" panose="02020603050405020304" pitchFamily="18" charset="0"/>
              </a:rPr>
              <a:t>Expected second half revenue generation hampered, with an expected end of year outcome in the range of £8.0 to £8.8m, as per trading update 4 May 2023</a:t>
            </a:r>
            <a:endParaRPr lang="en-GB" sz="2400" dirty="0">
              <a:solidFill>
                <a:srgbClr val="000000"/>
              </a:solidFill>
              <a:effectLst/>
              <a:latin typeface="DPSerif"/>
              <a:ea typeface="Times New Roman" panose="02020603050405020304" pitchFamily="18" charset="0"/>
              <a:cs typeface="Times New Roman" panose="02020603050405020304" pitchFamily="18" charset="0"/>
            </a:endParaRPr>
          </a:p>
        </p:txBody>
      </p:sp>
      <p:sp>
        <p:nvSpPr>
          <p:cNvPr id="5" name="TextBox 4"/>
          <p:cNvSpPr txBox="1"/>
          <p:nvPr/>
        </p:nvSpPr>
        <p:spPr>
          <a:xfrm>
            <a:off x="8812306" y="6642556"/>
            <a:ext cx="331693" cy="215444"/>
          </a:xfrm>
          <a:prstGeom prst="rect">
            <a:avLst/>
          </a:prstGeom>
          <a:noFill/>
        </p:spPr>
        <p:txBody>
          <a:bodyPr wrap="square" rtlCol="0">
            <a:spAutoFit/>
          </a:bodyPr>
          <a:lstStyle/>
          <a:p>
            <a:pPr algn="ctr"/>
            <a:r>
              <a:rPr lang="en-GB" sz="800" dirty="0">
                <a:latin typeface="Montserrat" panose="00000500000000000000" pitchFamily="50" charset="0"/>
              </a:rPr>
              <a:t>9</a:t>
            </a:r>
          </a:p>
        </p:txBody>
      </p:sp>
    </p:spTree>
    <p:extLst>
      <p:ext uri="{BB962C8B-B14F-4D97-AF65-F5344CB8AC3E}">
        <p14:creationId xmlns:p14="http://schemas.microsoft.com/office/powerpoint/2010/main" val="1359188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609416"/>
            <a:ext cx="9144000" cy="501905"/>
          </a:xfrm>
        </p:spPr>
        <p:txBody>
          <a:bodyPr/>
          <a:lstStyle/>
          <a:p>
            <a:pPr algn="ctr"/>
            <a:r>
              <a:rPr lang="en-US" sz="4000" cap="none" dirty="0">
                <a:latin typeface="Montserrat" panose="00000500000000000000" pitchFamily="50" charset="0"/>
              </a:rPr>
              <a:t>Appendices</a:t>
            </a:r>
            <a:br>
              <a:rPr lang="en-US" sz="4000" cap="none" dirty="0">
                <a:latin typeface="Montserrat" panose="00000500000000000000" pitchFamily="50" charset="0"/>
              </a:rPr>
            </a:br>
            <a:endParaRPr lang="en-US" sz="4000" cap="none" dirty="0">
              <a:latin typeface="Montserrat" panose="00000500000000000000" pitchFamily="50" charset="0"/>
            </a:endParaRPr>
          </a:p>
        </p:txBody>
      </p:sp>
      <p:sp>
        <p:nvSpPr>
          <p:cNvPr id="3" name="TextBox 2"/>
          <p:cNvSpPr txBox="1"/>
          <p:nvPr/>
        </p:nvSpPr>
        <p:spPr>
          <a:xfrm>
            <a:off x="8814062" y="6642556"/>
            <a:ext cx="329938" cy="215444"/>
          </a:xfrm>
          <a:prstGeom prst="rect">
            <a:avLst/>
          </a:prstGeom>
          <a:noFill/>
        </p:spPr>
        <p:txBody>
          <a:bodyPr wrap="square" rtlCol="0">
            <a:spAutoFit/>
          </a:bodyPr>
          <a:lstStyle/>
          <a:p>
            <a:pPr algn="ctr"/>
            <a:r>
              <a:rPr lang="en-GB" sz="800" dirty="0">
                <a:latin typeface="Montserrat" panose="00000500000000000000" pitchFamily="50" charset="0"/>
              </a:rPr>
              <a:t>10</a:t>
            </a:r>
          </a:p>
        </p:txBody>
      </p:sp>
    </p:spTree>
    <p:extLst>
      <p:ext uri="{BB962C8B-B14F-4D97-AF65-F5344CB8AC3E}">
        <p14:creationId xmlns:p14="http://schemas.microsoft.com/office/powerpoint/2010/main" val="415673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91792857"/>
              </p:ext>
            </p:extLst>
          </p:nvPr>
        </p:nvGraphicFramePr>
        <p:xfrm>
          <a:off x="281208" y="1133829"/>
          <a:ext cx="8604000" cy="4249931"/>
        </p:xfrm>
        <a:graphic>
          <a:graphicData uri="http://schemas.openxmlformats.org/drawingml/2006/table">
            <a:tbl>
              <a:tblPr firstRow="1" firstCol="1" bandRow="1">
                <a:tableStyleId>{5C22544A-7EE6-4342-B048-85BDC9FD1C3A}</a:tableStyleId>
              </a:tblPr>
              <a:tblGrid>
                <a:gridCol w="3420000">
                  <a:extLst>
                    <a:ext uri="{9D8B030D-6E8A-4147-A177-3AD203B41FA5}">
                      <a16:colId xmlns:a16="http://schemas.microsoft.com/office/drawing/2014/main" val="20000"/>
                    </a:ext>
                  </a:extLst>
                </a:gridCol>
                <a:gridCol w="1728000">
                  <a:extLst>
                    <a:ext uri="{9D8B030D-6E8A-4147-A177-3AD203B41FA5}">
                      <a16:colId xmlns:a16="http://schemas.microsoft.com/office/drawing/2014/main" val="20001"/>
                    </a:ext>
                  </a:extLst>
                </a:gridCol>
                <a:gridCol w="1728000">
                  <a:extLst>
                    <a:ext uri="{9D8B030D-6E8A-4147-A177-3AD203B41FA5}">
                      <a16:colId xmlns:a16="http://schemas.microsoft.com/office/drawing/2014/main" val="20003"/>
                    </a:ext>
                  </a:extLst>
                </a:gridCol>
                <a:gridCol w="1728000">
                  <a:extLst>
                    <a:ext uri="{9D8B030D-6E8A-4147-A177-3AD203B41FA5}">
                      <a16:colId xmlns:a16="http://schemas.microsoft.com/office/drawing/2014/main" val="3589391728"/>
                    </a:ext>
                  </a:extLst>
                </a:gridCol>
              </a:tblGrid>
              <a:tr h="822907">
                <a:tc>
                  <a:txBody>
                    <a:bodyPr/>
                    <a:lstStyle/>
                    <a:p>
                      <a:pPr>
                        <a:lnSpc>
                          <a:spcPct val="115000"/>
                        </a:lnSpc>
                        <a:spcAft>
                          <a:spcPts val="0"/>
                        </a:spcAft>
                      </a:pPr>
                      <a:endParaRPr lang="en-GB" sz="1400" b="0" dirty="0">
                        <a:solidFill>
                          <a:schemeClr val="tx1"/>
                        </a:solidFill>
                        <a:effectLst/>
                        <a:latin typeface="Montserrat" panose="00000500000000000000" pitchFamily="50" charset="0"/>
                        <a:ea typeface="Calibri"/>
                        <a:cs typeface="Times New Roman"/>
                      </a:endParaRPr>
                    </a:p>
                  </a:txBody>
                  <a:tcPr marL="68580" marR="68580" marT="0" marB="0" anchor="ctr">
                    <a:solidFill>
                      <a:schemeClr val="bg1"/>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Unaudited</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six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31 March 2023</a:t>
                      </a:r>
                    </a:p>
                  </a:txBody>
                  <a:tcPr anchor="ctr" horzOverflow="overflow">
                    <a:lnR w="28575" cap="flat" cmpd="sng" algn="ctr">
                      <a:solidFill>
                        <a:schemeClr val="bg1"/>
                      </a:solidFill>
                      <a:prstDash val="solid"/>
                      <a:round/>
                      <a:headEnd type="none" w="med" len="med"/>
                      <a:tailEnd type="none" w="med" len="med"/>
                    </a:lnR>
                    <a:solidFill>
                      <a:srgbClr val="4F81BD"/>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Unaudited</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six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31 March 2022</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Audited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 12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30 Sept 2022</a:t>
                      </a:r>
                    </a:p>
                  </a:txBody>
                  <a:tcPr anchor="ctr" horzOverflow="overflow">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0"/>
                  </a:ext>
                </a:extLst>
              </a:tr>
              <a:tr h="342878">
                <a:tc>
                  <a:txBody>
                    <a:bodyPr/>
                    <a:lstStyle/>
                    <a:p>
                      <a:pPr>
                        <a:lnSpc>
                          <a:spcPct val="115000"/>
                        </a:lnSpc>
                        <a:spcAft>
                          <a:spcPts val="0"/>
                        </a:spcAft>
                      </a:pPr>
                      <a:r>
                        <a:rPr lang="en-GB" sz="1600" b="0" dirty="0">
                          <a:solidFill>
                            <a:schemeClr val="tx1"/>
                          </a:solidFill>
                          <a:effectLst/>
                          <a:latin typeface="Montserrat" panose="00000500000000000000" pitchFamily="50" charset="0"/>
                        </a:rPr>
                        <a:t>Group revenue</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£4.7m</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£5.9m</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marL="0" algn="ctr" defTabSz="342900" rtl="0" eaLnBrk="1" latinLnBrk="0" hangingPunct="1"/>
                      <a:r>
                        <a:rPr lang="en-GB" sz="1600" b="0" kern="1200" dirty="0">
                          <a:solidFill>
                            <a:schemeClr val="tx1"/>
                          </a:solidFill>
                          <a:effectLst/>
                          <a:latin typeface="Montserrat" panose="00000500000000000000" pitchFamily="50" charset="0"/>
                          <a:ea typeface="+mn-ea"/>
                          <a:cs typeface="+mn-cs"/>
                        </a:rPr>
                        <a:t>£12.3m</a:t>
                      </a:r>
                    </a:p>
                  </a:txBody>
                  <a:tcPr marL="0" marR="0" marT="0" marB="0" anchor="ctr" horzOverflow="overflow">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1"/>
                  </a:ext>
                </a:extLst>
              </a:tr>
              <a:tr h="342878">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Gross</a:t>
                      </a:r>
                      <a:r>
                        <a:rPr lang="en-GB" sz="1600" b="0" baseline="0" dirty="0">
                          <a:solidFill>
                            <a:schemeClr val="tx1"/>
                          </a:solidFill>
                          <a:effectLst/>
                          <a:latin typeface="Montserrat" panose="00000500000000000000" pitchFamily="50" charset="0"/>
                          <a:ea typeface="Calibri"/>
                          <a:cs typeface="Times New Roman"/>
                        </a:rPr>
                        <a:t> profit</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£1.1m*</a:t>
                      </a: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£1.9m</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£3.8m</a:t>
                      </a:r>
                    </a:p>
                  </a:txBody>
                  <a:tcPr marL="0" marR="504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2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Gross margin</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       23.5%**</a:t>
                      </a:r>
                      <a:endParaRPr lang="en-GB" sz="1800" b="1" kern="1200" dirty="0">
                        <a:solidFill>
                          <a:srgbClr val="000000"/>
                        </a:solidFill>
                        <a:effectLst/>
                        <a:latin typeface="Montserrat" panose="00000500000000000000" pitchFamily="50" charset="0"/>
                        <a:ea typeface="+mn-ea"/>
                        <a:cs typeface="+mn-cs"/>
                      </a:endParaRPr>
                    </a:p>
                  </a:txBody>
                  <a:tcPr marL="0" marR="32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       31.7%</a:t>
                      </a:r>
                      <a:endParaRPr lang="en-GB" sz="1800" b="0" kern="1200" dirty="0">
                        <a:solidFill>
                          <a:schemeClr val="tx1"/>
                        </a:solidFill>
                        <a:effectLst/>
                        <a:latin typeface="Montserrat" panose="00000500000000000000" pitchFamily="50" charset="0"/>
                        <a:ea typeface="+mn-ea"/>
                        <a:cs typeface="+mn-cs"/>
                      </a:endParaRP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30.5%</a:t>
                      </a:r>
                      <a:endParaRPr lang="en-GB" sz="1800" b="0" kern="1200" dirty="0">
                        <a:solidFill>
                          <a:schemeClr val="tx1"/>
                        </a:solidFill>
                        <a:effectLst/>
                        <a:latin typeface="Montserrat" panose="00000500000000000000" pitchFamily="50" charset="0"/>
                        <a:ea typeface="+mn-ea"/>
                        <a:cs typeface="+mn-cs"/>
                      </a:endParaRPr>
                    </a:p>
                  </a:txBody>
                  <a:tcPr marL="0" marR="522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3"/>
                  </a:ext>
                </a:extLst>
              </a:tr>
              <a:tr h="342878">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Group</a:t>
                      </a:r>
                      <a:r>
                        <a:rPr lang="en-GB" sz="1600" b="0" baseline="0" dirty="0">
                          <a:solidFill>
                            <a:schemeClr val="tx1"/>
                          </a:solidFill>
                          <a:effectLst/>
                          <a:latin typeface="Montserrat" panose="00000500000000000000" pitchFamily="50" charset="0"/>
                          <a:ea typeface="Calibri"/>
                          <a:cs typeface="Times New Roman"/>
                        </a:rPr>
                        <a:t> operating (loss)/profit</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(£1.0m)***</a:t>
                      </a:r>
                      <a:endParaRPr lang="en-GB" sz="1800" b="1" kern="1200" baseline="50000" dirty="0">
                        <a:solidFill>
                          <a:srgbClr val="000000"/>
                        </a:solidFill>
                        <a:effectLst/>
                        <a:latin typeface="Montserrat" panose="00000500000000000000" pitchFamily="50" charset="0"/>
                        <a:ea typeface="+mn-ea"/>
                        <a:cs typeface="+mn-cs"/>
                      </a:endParaRPr>
                    </a:p>
                  </a:txBody>
                  <a:tcPr marL="0" marR="198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£0.4m</a:t>
                      </a:r>
                      <a:endParaRPr lang="en-GB" sz="1800" b="0" kern="1200" baseline="50000" dirty="0">
                        <a:solidFill>
                          <a:schemeClr val="tx1"/>
                        </a:solidFill>
                        <a:effectLst/>
                        <a:latin typeface="Montserrat" panose="00000500000000000000" pitchFamily="50" charset="0"/>
                        <a:ea typeface="+mn-ea"/>
                        <a:cs typeface="+mn-cs"/>
                      </a:endParaRP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£0.7m</a:t>
                      </a:r>
                      <a:endParaRPr lang="en-GB" sz="1800" b="0" kern="1200" baseline="50000" dirty="0">
                        <a:solidFill>
                          <a:schemeClr val="tx1"/>
                        </a:solidFill>
                        <a:effectLst/>
                        <a:latin typeface="Montserrat" panose="00000500000000000000" pitchFamily="50" charset="0"/>
                        <a:ea typeface="+mn-ea"/>
                        <a:cs typeface="+mn-cs"/>
                      </a:endParaRPr>
                    </a:p>
                  </a:txBody>
                  <a:tcPr marL="0" marR="504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extLst>
                  <a:ext uri="{0D108BD9-81ED-4DB2-BD59-A6C34878D82A}">
                    <a16:rowId xmlns:a16="http://schemas.microsoft.com/office/drawing/2014/main" val="10004"/>
                  </a:ext>
                </a:extLst>
              </a:tr>
              <a:tr h="342878">
                <a:tc>
                  <a:txBody>
                    <a:bodyPr/>
                    <a:lstStyle/>
                    <a:p>
                      <a:pPr>
                        <a:lnSpc>
                          <a:spcPct val="115000"/>
                        </a:lnSpc>
                        <a:spcAft>
                          <a:spcPts val="0"/>
                        </a:spcAft>
                      </a:pPr>
                      <a:r>
                        <a:rPr lang="en-GB" sz="1600" b="0" baseline="0" dirty="0">
                          <a:solidFill>
                            <a:schemeClr val="tx1"/>
                          </a:solidFill>
                          <a:effectLst/>
                          <a:latin typeface="Montserrat" panose="00000500000000000000" pitchFamily="50" charset="0"/>
                          <a:ea typeface="Calibri"/>
                          <a:cs typeface="Times New Roman"/>
                        </a:rPr>
                        <a:t>Operating margin</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(20.6%)</a:t>
                      </a:r>
                    </a:p>
                  </a:txBody>
                  <a:tcPr marL="0" marR="396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6.8%</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5.6%</a:t>
                      </a:r>
                    </a:p>
                  </a:txBody>
                  <a:tcPr marL="0" marR="522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5"/>
                  </a:ext>
                </a:extLst>
              </a:tr>
              <a:tr h="342878">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Net income</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£0.1m</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a:t>
                      </a:r>
                    </a:p>
                  </a:txBody>
                  <a:tcPr marL="0" marR="68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a:t>
                      </a:r>
                    </a:p>
                  </a:txBody>
                  <a:tcPr marL="0" marR="522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3361491097"/>
                  </a:ext>
                </a:extLst>
              </a:tr>
              <a:tr h="342878">
                <a:tc>
                  <a:txBody>
                    <a:bodyPr/>
                    <a:lstStyle/>
                    <a:p>
                      <a:pPr>
                        <a:lnSpc>
                          <a:spcPct val="115000"/>
                        </a:lnSpc>
                        <a:spcAft>
                          <a:spcPts val="0"/>
                        </a:spcAft>
                      </a:pPr>
                      <a:r>
                        <a:rPr lang="en-GB" sz="1600" b="0" dirty="0">
                          <a:solidFill>
                            <a:schemeClr val="tx1"/>
                          </a:solidFill>
                          <a:effectLst/>
                          <a:latin typeface="Montserrat" panose="00000500000000000000" pitchFamily="50" charset="0"/>
                        </a:rPr>
                        <a:t>(Loss)/profit before tax</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    (£0.9m)</a:t>
                      </a:r>
                      <a:endParaRPr lang="en-GB" sz="1400" b="1" kern="1200" normalizeH="0" baseline="30000" dirty="0">
                        <a:solidFill>
                          <a:srgbClr val="000000"/>
                        </a:solidFill>
                        <a:effectLst/>
                        <a:latin typeface="Montserrat" panose="00000500000000000000" pitchFamily="50" charset="0"/>
                        <a:ea typeface="+mn-ea"/>
                        <a:cs typeface="+mn-cs"/>
                      </a:endParaRP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    £0.4m</a:t>
                      </a:r>
                      <a:endParaRPr lang="en-GB" sz="1400" b="0" kern="1200" normalizeH="0" baseline="30000" dirty="0">
                        <a:solidFill>
                          <a:schemeClr val="tx1"/>
                        </a:solidFill>
                        <a:effectLst/>
                        <a:latin typeface="Montserrat" panose="00000500000000000000" pitchFamily="50" charset="0"/>
                        <a:ea typeface="+mn-ea"/>
                        <a:cs typeface="+mn-cs"/>
                      </a:endParaRP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£0.7m</a:t>
                      </a:r>
                      <a:endParaRPr lang="en-GB" sz="1400" b="0" kern="1200" normalizeH="0" baseline="30000" dirty="0">
                        <a:solidFill>
                          <a:schemeClr val="tx1"/>
                        </a:solidFill>
                        <a:effectLst/>
                        <a:latin typeface="Montserrat" panose="00000500000000000000" pitchFamily="50" charset="0"/>
                        <a:ea typeface="+mn-ea"/>
                        <a:cs typeface="+mn-cs"/>
                      </a:endParaRPr>
                    </a:p>
                  </a:txBody>
                  <a:tcPr marL="0" marR="504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extLst>
                  <a:ext uri="{0D108BD9-81ED-4DB2-BD59-A6C34878D82A}">
                    <a16:rowId xmlns:a16="http://schemas.microsoft.com/office/drawing/2014/main" val="10006"/>
                  </a:ext>
                </a:extLst>
              </a:tr>
              <a:tr h="342878">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Tax credit/(expense)</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£0.1m</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£0.1m</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(£0.1m)</a:t>
                      </a:r>
                    </a:p>
                  </a:txBody>
                  <a:tcPr marL="0" marR="432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7"/>
                  </a:ext>
                </a:extLst>
              </a:tr>
              <a:tr h="342878">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(Loss)/profit for the period</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(£0.8m)</a:t>
                      </a: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£0.3m</a:t>
                      </a:r>
                    </a:p>
                  </a:txBody>
                  <a:tcPr marL="0" marR="52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£0.6m</a:t>
                      </a:r>
                    </a:p>
                  </a:txBody>
                  <a:tcPr marL="0" marR="504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extLst>
                  <a:ext uri="{0D108BD9-81ED-4DB2-BD59-A6C34878D82A}">
                    <a16:rowId xmlns:a16="http://schemas.microsoft.com/office/drawing/2014/main" val="10008"/>
                  </a:ext>
                </a:extLst>
              </a:tr>
              <a:tr h="342000">
                <a:tc>
                  <a:txBody>
                    <a:bodyPr/>
                    <a:lstStyle/>
                    <a:p>
                      <a:pPr marL="0" marR="0" lvl="0" indent="0" algn="l" defTabSz="342900" rtl="0" eaLnBrk="1" fontAlgn="auto" latinLnBrk="0" hangingPunct="1">
                        <a:lnSpc>
                          <a:spcPct val="115000"/>
                        </a:lnSpc>
                        <a:spcBef>
                          <a:spcPts val="0"/>
                        </a:spcBef>
                        <a:spcAft>
                          <a:spcPts val="0"/>
                        </a:spcAft>
                        <a:buClrTx/>
                        <a:buSzTx/>
                        <a:buFontTx/>
                        <a:buNone/>
                        <a:tabLst/>
                        <a:defRPr/>
                      </a:pPr>
                      <a:r>
                        <a:rPr lang="en-GB" sz="1600" b="0" dirty="0">
                          <a:solidFill>
                            <a:schemeClr val="tx1"/>
                          </a:solidFill>
                          <a:effectLst/>
                          <a:latin typeface="Montserrat" panose="00000500000000000000" pitchFamily="50" charset="0"/>
                        </a:rPr>
                        <a:t>(Loss)/earnings per share - </a:t>
                      </a:r>
                      <a:r>
                        <a:rPr lang="en-GB" sz="1600" b="0" dirty="0">
                          <a:solidFill>
                            <a:schemeClr val="tx1"/>
                          </a:solidFill>
                          <a:effectLst/>
                          <a:latin typeface="Montserrat" panose="00000500000000000000" pitchFamily="50" charset="0"/>
                          <a:ea typeface="Calibri"/>
                          <a:cs typeface="Times New Roman"/>
                        </a:rPr>
                        <a:t>Basic</a:t>
                      </a:r>
                    </a:p>
                  </a:txBody>
                  <a:tcPr marL="68580" marR="68580" marT="0" marB="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1" kern="1200" dirty="0">
                          <a:solidFill>
                            <a:srgbClr val="000000"/>
                          </a:solidFill>
                          <a:effectLst/>
                          <a:latin typeface="Montserrat" panose="00000500000000000000" pitchFamily="50" charset="0"/>
                          <a:ea typeface="+mn-ea"/>
                          <a:cs typeface="+mn-cs"/>
                        </a:rPr>
                        <a:t>(7.5p)</a:t>
                      </a:r>
                    </a:p>
                  </a:txBody>
                  <a:tcPr marL="0" marR="504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3.0p</a:t>
                      </a:r>
                    </a:p>
                  </a:txBody>
                  <a:tcPr marL="0" marR="576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marL="0" algn="r" defTabSz="342900" rtl="0" eaLnBrk="1" latinLnBrk="0" hangingPunct="1"/>
                      <a:r>
                        <a:rPr lang="en-GB" sz="1600" b="0" kern="1200" dirty="0">
                          <a:solidFill>
                            <a:schemeClr val="tx1"/>
                          </a:solidFill>
                          <a:effectLst/>
                          <a:latin typeface="Montserrat" panose="00000500000000000000" pitchFamily="50" charset="0"/>
                          <a:ea typeface="+mn-ea"/>
                          <a:cs typeface="+mn-cs"/>
                        </a:rPr>
                        <a:t>5.6p</a:t>
                      </a:r>
                    </a:p>
                  </a:txBody>
                  <a:tcPr marL="0" marR="594000" marT="0" marB="0" anchor="ctr" horzOverflow="overflow">
                    <a:lnL w="2857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9"/>
                  </a:ext>
                </a:extLst>
              </a:tr>
            </a:tbl>
          </a:graphicData>
        </a:graphic>
      </p:graphicFrame>
      <p:sp>
        <p:nvSpPr>
          <p:cNvPr id="5" name="Rectangle 4"/>
          <p:cNvSpPr/>
          <p:nvPr/>
        </p:nvSpPr>
        <p:spPr>
          <a:xfrm>
            <a:off x="362474" y="180478"/>
            <a:ext cx="6185140"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Montserrat" panose="00000500000000000000" pitchFamily="50" charset="0"/>
                <a:ea typeface="+mn-ea"/>
                <a:cs typeface="+mn-cs"/>
              </a:rPr>
              <a:t>Consolidated statement of comprehensive income</a:t>
            </a: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8802356" y="6642556"/>
            <a:ext cx="341644"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11</a:t>
            </a:r>
          </a:p>
        </p:txBody>
      </p:sp>
      <p:sp>
        <p:nvSpPr>
          <p:cNvPr id="2" name="TextBox 1">
            <a:extLst>
              <a:ext uri="{FF2B5EF4-FFF2-40B4-BE49-F238E27FC236}">
                <a16:creationId xmlns:a16="http://schemas.microsoft.com/office/drawing/2014/main" id="{0B2C4860-A484-9A43-5E44-21D4CF624F87}"/>
              </a:ext>
            </a:extLst>
          </p:cNvPr>
          <p:cNvSpPr txBox="1"/>
          <p:nvPr/>
        </p:nvSpPr>
        <p:spPr>
          <a:xfrm>
            <a:off x="0" y="5526593"/>
            <a:ext cx="9144000" cy="523220"/>
          </a:xfrm>
          <a:prstGeom prst="rect">
            <a:avLst/>
          </a:prstGeom>
          <a:noFill/>
        </p:spPr>
        <p:txBody>
          <a:bodyPr wrap="square" rtlCol="0">
            <a:spAutoFit/>
          </a:bodyPr>
          <a:lstStyle/>
          <a:p>
            <a:r>
              <a:rPr lang="en-GB" sz="1400" dirty="0">
                <a:latin typeface="Montserrat" panose="00000500000000000000" pitchFamily="50" charset="0"/>
              </a:rPr>
              <a:t>* Inclusive of £0.2m for impairment of stock; ** inclusive of 4.5% due to stock impairment</a:t>
            </a:r>
          </a:p>
          <a:p>
            <a:r>
              <a:rPr lang="en-GB" sz="1400" dirty="0">
                <a:latin typeface="Montserrat" panose="00000500000000000000" pitchFamily="50" charset="0"/>
              </a:rPr>
              <a:t>*** inclusive of £0.3m debt impairment</a:t>
            </a:r>
          </a:p>
        </p:txBody>
      </p:sp>
    </p:spTree>
    <p:extLst>
      <p:ext uri="{BB962C8B-B14F-4D97-AF65-F5344CB8AC3E}">
        <p14:creationId xmlns:p14="http://schemas.microsoft.com/office/powerpoint/2010/main" val="133630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5680675"/>
              </p:ext>
            </p:extLst>
          </p:nvPr>
        </p:nvGraphicFramePr>
        <p:xfrm>
          <a:off x="606077" y="1566886"/>
          <a:ext cx="7931845" cy="3724227"/>
        </p:xfrm>
        <a:graphic>
          <a:graphicData uri="http://schemas.openxmlformats.org/drawingml/2006/table">
            <a:tbl>
              <a:tblPr firstRow="1" firstCol="1" bandRow="1">
                <a:tableStyleId>{5C22544A-7EE6-4342-B048-85BDC9FD1C3A}</a:tableStyleId>
              </a:tblPr>
              <a:tblGrid>
                <a:gridCol w="2747845">
                  <a:extLst>
                    <a:ext uri="{9D8B030D-6E8A-4147-A177-3AD203B41FA5}">
                      <a16:colId xmlns:a16="http://schemas.microsoft.com/office/drawing/2014/main" val="20000"/>
                    </a:ext>
                  </a:extLst>
                </a:gridCol>
                <a:gridCol w="1728000">
                  <a:extLst>
                    <a:ext uri="{9D8B030D-6E8A-4147-A177-3AD203B41FA5}">
                      <a16:colId xmlns:a16="http://schemas.microsoft.com/office/drawing/2014/main" val="20001"/>
                    </a:ext>
                  </a:extLst>
                </a:gridCol>
                <a:gridCol w="1728000">
                  <a:extLst>
                    <a:ext uri="{9D8B030D-6E8A-4147-A177-3AD203B41FA5}">
                      <a16:colId xmlns:a16="http://schemas.microsoft.com/office/drawing/2014/main" val="20003"/>
                    </a:ext>
                  </a:extLst>
                </a:gridCol>
                <a:gridCol w="1728000">
                  <a:extLst>
                    <a:ext uri="{9D8B030D-6E8A-4147-A177-3AD203B41FA5}">
                      <a16:colId xmlns:a16="http://schemas.microsoft.com/office/drawing/2014/main" val="416132835"/>
                    </a:ext>
                  </a:extLst>
                </a:gridCol>
              </a:tblGrid>
              <a:tr h="844227">
                <a:tc>
                  <a:txBody>
                    <a:bodyPr/>
                    <a:lstStyle/>
                    <a:p>
                      <a:pPr>
                        <a:lnSpc>
                          <a:spcPct val="115000"/>
                        </a:lnSpc>
                        <a:spcAft>
                          <a:spcPts val="0"/>
                        </a:spcAft>
                      </a:pPr>
                      <a:endParaRPr lang="en-GB" sz="1400" b="0" dirty="0">
                        <a:solidFill>
                          <a:schemeClr val="tx1"/>
                        </a:solidFill>
                        <a:effectLst/>
                        <a:latin typeface="Montserrat" panose="00000500000000000000" pitchFamily="50" charset="0"/>
                        <a:ea typeface="Calibri"/>
                        <a:cs typeface="Times New Roman"/>
                      </a:endParaRPr>
                    </a:p>
                  </a:txBody>
                  <a:tcPr marL="68580" marR="68580" marT="0" marB="0" anchor="ctr">
                    <a:solidFill>
                      <a:schemeClr val="bg1"/>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Unaudited</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six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31 March 2023</a:t>
                      </a:r>
                    </a:p>
                  </a:txBody>
                  <a:tcPr anchor="ctr" horzOverflow="overflow">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Unaudited</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six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31 March 2022</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dirty="0">
                          <a:ln>
                            <a:noFill/>
                          </a:ln>
                          <a:solidFill>
                            <a:schemeClr val="bg1"/>
                          </a:solidFill>
                          <a:effectLst/>
                          <a:uLnTx/>
                          <a:uFillTx/>
                          <a:latin typeface="Montserrat" panose="00000500000000000000" pitchFamily="50" charset="0"/>
                          <a:ea typeface="+mn-ea"/>
                          <a:cs typeface="+mn-cs"/>
                        </a:rPr>
                        <a:t>Audited                     12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dirty="0">
                          <a:ln>
                            <a:noFill/>
                          </a:ln>
                          <a:solidFill>
                            <a:schemeClr val="bg1"/>
                          </a:solidFill>
                          <a:effectLst/>
                          <a:uLnTx/>
                          <a:uFillTx/>
                          <a:latin typeface="Montserrat" panose="00000500000000000000" pitchFamily="50" charset="0"/>
                          <a:ea typeface="+mn-ea"/>
                          <a:cs typeface="+mn-cs"/>
                        </a:rPr>
                        <a:t>30 Sept 2022</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0000"/>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Non-current</a:t>
                      </a:r>
                      <a:r>
                        <a:rPr lang="en-GB" sz="1600" b="0" baseline="0" dirty="0">
                          <a:solidFill>
                            <a:schemeClr val="tx1"/>
                          </a:solidFill>
                          <a:effectLst/>
                          <a:latin typeface="Montserrat" panose="00000500000000000000" pitchFamily="50" charset="0"/>
                          <a:ea typeface="Calibri"/>
                          <a:cs typeface="Times New Roman"/>
                        </a:rPr>
                        <a:t> assets</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1" dirty="0">
                          <a:solidFill>
                            <a:schemeClr val="tx1"/>
                          </a:solidFill>
                          <a:latin typeface="Montserrat" panose="00000500000000000000" pitchFamily="50" charset="0"/>
                        </a:rPr>
                        <a:t>£6.0m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£5.9m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£5.8m</a:t>
                      </a:r>
                    </a:p>
                  </a:txBody>
                  <a:tcPr marL="108000" marR="540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1"/>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Current</a:t>
                      </a:r>
                      <a:r>
                        <a:rPr lang="en-GB" sz="1600" b="0" baseline="0" dirty="0">
                          <a:solidFill>
                            <a:schemeClr val="tx1"/>
                          </a:solidFill>
                          <a:effectLst/>
                          <a:latin typeface="Montserrat" panose="00000500000000000000" pitchFamily="50" charset="0"/>
                          <a:ea typeface="Calibri"/>
                          <a:cs typeface="Times New Roman"/>
                        </a:rPr>
                        <a:t> assets (less cash)</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1" dirty="0">
                          <a:solidFill>
                            <a:schemeClr val="tx1"/>
                          </a:solidFill>
                          <a:latin typeface="Montserrat" panose="00000500000000000000" pitchFamily="50" charset="0"/>
                        </a:rPr>
                        <a:t>£4.1m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£4.2m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£5.2m</a:t>
                      </a:r>
                    </a:p>
                  </a:txBody>
                  <a:tcPr marL="108000" marR="540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2"/>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Cash</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1" dirty="0">
                          <a:solidFill>
                            <a:schemeClr val="tx1"/>
                          </a:solidFill>
                          <a:latin typeface="Montserrat" panose="00000500000000000000" pitchFamily="50" charset="0"/>
                        </a:rPr>
                        <a:t>£5.4m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£7.5m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£6.4m</a:t>
                      </a:r>
                    </a:p>
                  </a:txBody>
                  <a:tcPr marL="108000" marR="540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3"/>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Total</a:t>
                      </a:r>
                      <a:r>
                        <a:rPr lang="en-GB" sz="1600" b="0" baseline="0" dirty="0">
                          <a:solidFill>
                            <a:schemeClr val="tx1"/>
                          </a:solidFill>
                          <a:effectLst/>
                          <a:latin typeface="Montserrat" panose="00000500000000000000" pitchFamily="50" charset="0"/>
                          <a:ea typeface="Calibri"/>
                          <a:cs typeface="Times New Roman"/>
                        </a:rPr>
                        <a:t> assets</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algn="r"/>
                      <a:r>
                        <a:rPr lang="en-GB" sz="1600" b="1" dirty="0">
                          <a:solidFill>
                            <a:schemeClr val="tx1"/>
                          </a:solidFill>
                          <a:latin typeface="Montserrat" panose="00000500000000000000" pitchFamily="50" charset="0"/>
                        </a:rPr>
                        <a:t>£15.5m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algn="r"/>
                      <a:r>
                        <a:rPr lang="en-GB" sz="1600" b="0" dirty="0">
                          <a:solidFill>
                            <a:schemeClr val="tx1"/>
                          </a:solidFill>
                          <a:latin typeface="Montserrat" panose="00000500000000000000" pitchFamily="50" charset="0"/>
                        </a:rPr>
                        <a:t>£17.6m</a:t>
                      </a:r>
                    </a:p>
                  </a:txBody>
                  <a:tcPr marL="0" marR="504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algn="r"/>
                      <a:r>
                        <a:rPr lang="en-GB" sz="1600" b="0" dirty="0">
                          <a:solidFill>
                            <a:schemeClr val="tx1"/>
                          </a:solidFill>
                          <a:latin typeface="Montserrat" panose="00000500000000000000" pitchFamily="50" charset="0"/>
                        </a:rPr>
                        <a:t>£17.4m</a:t>
                      </a:r>
                    </a:p>
                  </a:txBody>
                  <a:tcPr marL="108000" marR="540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extLst>
                  <a:ext uri="{0D108BD9-81ED-4DB2-BD59-A6C34878D82A}">
                    <a16:rowId xmlns:a16="http://schemas.microsoft.com/office/drawing/2014/main" val="10004"/>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Current</a:t>
                      </a:r>
                      <a:r>
                        <a:rPr lang="en-GB" sz="1600" b="0" baseline="0" dirty="0">
                          <a:solidFill>
                            <a:schemeClr val="tx1"/>
                          </a:solidFill>
                          <a:effectLst/>
                          <a:latin typeface="Montserrat" panose="00000500000000000000" pitchFamily="50" charset="0"/>
                          <a:ea typeface="Calibri"/>
                          <a:cs typeface="Times New Roman"/>
                        </a:rPr>
                        <a:t> liabilities</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1" dirty="0">
                          <a:solidFill>
                            <a:schemeClr val="tx1"/>
                          </a:solidFill>
                          <a:latin typeface="Montserrat" panose="00000500000000000000" pitchFamily="50" charset="0"/>
                        </a:rPr>
                        <a:t>(£0.8m)</a:t>
                      </a:r>
                    </a:p>
                  </a:txBody>
                  <a:tcPr marL="0" marR="432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(£1.5m)</a:t>
                      </a:r>
                    </a:p>
                  </a:txBody>
                  <a:tcPr marL="0" marR="432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(£1.7m)</a:t>
                      </a:r>
                    </a:p>
                  </a:txBody>
                  <a:tcPr marL="108000" marR="468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5"/>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Non-current</a:t>
                      </a:r>
                      <a:r>
                        <a:rPr lang="en-GB" sz="1600" b="0" baseline="0" dirty="0">
                          <a:solidFill>
                            <a:schemeClr val="tx1"/>
                          </a:solidFill>
                          <a:effectLst/>
                          <a:latin typeface="Montserrat" panose="00000500000000000000" pitchFamily="50" charset="0"/>
                          <a:ea typeface="Calibri"/>
                          <a:cs typeface="Times New Roman"/>
                        </a:rPr>
                        <a:t> liabilities</a:t>
                      </a:r>
                      <a:endParaRPr lang="en-GB" sz="16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1" dirty="0">
                          <a:solidFill>
                            <a:schemeClr val="tx1"/>
                          </a:solidFill>
                          <a:latin typeface="Montserrat" panose="00000500000000000000" pitchFamily="50" charset="0"/>
                        </a:rPr>
                        <a:t>(£0.5m)</a:t>
                      </a:r>
                    </a:p>
                  </a:txBody>
                  <a:tcPr marL="0" marR="432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(£0.3m)</a:t>
                      </a:r>
                    </a:p>
                  </a:txBody>
                  <a:tcPr marL="0" marR="432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(£0.5m)</a:t>
                      </a:r>
                    </a:p>
                  </a:txBody>
                  <a:tcPr marL="108000" marR="468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6"/>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Total liabilities</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1" dirty="0">
                          <a:solidFill>
                            <a:schemeClr val="tx1"/>
                          </a:solidFill>
                          <a:latin typeface="Montserrat" panose="00000500000000000000" pitchFamily="50" charset="0"/>
                        </a:rPr>
                        <a:t>(£1.3m)</a:t>
                      </a:r>
                    </a:p>
                  </a:txBody>
                  <a:tcPr marL="0" marR="432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(£1.8m)</a:t>
                      </a:r>
                    </a:p>
                  </a:txBody>
                  <a:tcPr marL="0" marR="432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(£2.2m)</a:t>
                      </a:r>
                    </a:p>
                  </a:txBody>
                  <a:tcPr marL="108000" marR="468000" marT="0" marB="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7"/>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Net assets</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9CDE5"/>
                    </a:solidFill>
                  </a:tcPr>
                </a:tc>
                <a:tc>
                  <a:txBody>
                    <a:bodyPr/>
                    <a:lstStyle/>
                    <a:p>
                      <a:pPr algn="r"/>
                      <a:r>
                        <a:rPr lang="en-GB" sz="1600" b="1" dirty="0">
                          <a:solidFill>
                            <a:schemeClr val="tx1"/>
                          </a:solidFill>
                          <a:latin typeface="Montserrat" panose="00000500000000000000" pitchFamily="50" charset="0"/>
                        </a:rPr>
                        <a:t>£14.2m</a:t>
                      </a:r>
                    </a:p>
                  </a:txBody>
                  <a:tcPr marL="0" marR="504000" marT="0" marB="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B9CDE5"/>
                    </a:solidFill>
                  </a:tcPr>
                </a:tc>
                <a:tc>
                  <a:txBody>
                    <a:bodyPr/>
                    <a:lstStyle/>
                    <a:p>
                      <a:pPr algn="r"/>
                      <a:r>
                        <a:rPr lang="en-GB" sz="1600" b="0" dirty="0">
                          <a:solidFill>
                            <a:schemeClr val="tx1"/>
                          </a:solidFill>
                          <a:latin typeface="Montserrat" panose="00000500000000000000" pitchFamily="50" charset="0"/>
                        </a:rPr>
                        <a:t>£15.8m</a:t>
                      </a:r>
                    </a:p>
                  </a:txBody>
                  <a:tcPr marL="0" marR="504000" marT="0" marB="0" anchor="ctr" horzOverflow="overflow">
                    <a:lnT w="38100" cap="flat" cmpd="sng" algn="ctr">
                      <a:solidFill>
                        <a:schemeClr val="bg1"/>
                      </a:solidFill>
                      <a:prstDash val="solid"/>
                      <a:round/>
                      <a:headEnd type="none" w="med" len="med"/>
                      <a:tailEnd type="none" w="med" len="med"/>
                    </a:lnT>
                    <a:solidFill>
                      <a:srgbClr val="B9CDE5"/>
                    </a:solidFill>
                  </a:tcPr>
                </a:tc>
                <a:tc>
                  <a:txBody>
                    <a:bodyPr/>
                    <a:lstStyle/>
                    <a:p>
                      <a:pPr algn="r"/>
                      <a:r>
                        <a:rPr lang="en-GB" sz="1600" b="0" dirty="0">
                          <a:solidFill>
                            <a:schemeClr val="tx1"/>
                          </a:solidFill>
                          <a:latin typeface="Montserrat" panose="00000500000000000000" pitchFamily="50" charset="0"/>
                        </a:rPr>
                        <a:t>£15.2m</a:t>
                      </a:r>
                    </a:p>
                  </a:txBody>
                  <a:tcPr marL="108000" marR="540000" marT="0" marB="0" anchor="ctr" horzOverflow="overflow">
                    <a:lnT w="38100" cap="flat" cmpd="sng" algn="ctr">
                      <a:solidFill>
                        <a:schemeClr val="bg1"/>
                      </a:solidFill>
                      <a:prstDash val="solid"/>
                      <a:round/>
                      <a:headEnd type="none" w="med" len="med"/>
                      <a:tailEnd type="none" w="med" len="med"/>
                    </a:lnT>
                    <a:solidFill>
                      <a:srgbClr val="B9CDE5"/>
                    </a:solidFill>
                  </a:tcPr>
                </a:tc>
                <a:extLst>
                  <a:ext uri="{0D108BD9-81ED-4DB2-BD59-A6C34878D82A}">
                    <a16:rowId xmlns:a16="http://schemas.microsoft.com/office/drawing/2014/main" val="10008"/>
                  </a:ext>
                </a:extLst>
              </a:tr>
            </a:tbl>
          </a:graphicData>
        </a:graphic>
      </p:graphicFrame>
      <p:sp>
        <p:nvSpPr>
          <p:cNvPr id="6" name="Title 3"/>
          <p:cNvSpPr>
            <a:spLocks noGrp="1"/>
          </p:cNvSpPr>
          <p:nvPr>
            <p:ph type="title"/>
          </p:nvPr>
        </p:nvSpPr>
        <p:spPr>
          <a:xfrm>
            <a:off x="457199" y="127504"/>
            <a:ext cx="6029865" cy="821729"/>
          </a:xfrm>
        </p:spPr>
        <p:txBody>
          <a:bodyPr/>
          <a:lstStyle/>
          <a:p>
            <a:r>
              <a:rPr lang="en-GB" cap="none" dirty="0">
                <a:latin typeface="Montserrat" panose="00000500000000000000" pitchFamily="50" charset="0"/>
              </a:rPr>
              <a:t>Consolidated statement of financial position</a:t>
            </a:r>
          </a:p>
        </p:txBody>
      </p:sp>
      <p:sp>
        <p:nvSpPr>
          <p:cNvPr id="5" name="TextBox 4"/>
          <p:cNvSpPr txBox="1"/>
          <p:nvPr/>
        </p:nvSpPr>
        <p:spPr>
          <a:xfrm>
            <a:off x="8742066" y="6642556"/>
            <a:ext cx="401934"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12</a:t>
            </a:r>
          </a:p>
        </p:txBody>
      </p:sp>
    </p:spTree>
    <p:extLst>
      <p:ext uri="{BB962C8B-B14F-4D97-AF65-F5344CB8AC3E}">
        <p14:creationId xmlns:p14="http://schemas.microsoft.com/office/powerpoint/2010/main" val="1407115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439948" y="310550"/>
            <a:ext cx="6055743" cy="474453"/>
          </a:xfrm>
        </p:spPr>
        <p:txBody>
          <a:bodyPr/>
          <a:lstStyle/>
          <a:p>
            <a:r>
              <a:rPr lang="en-GB" cap="none" dirty="0">
                <a:latin typeface="Montserrat" panose="00000500000000000000" pitchFamily="50" charset="0"/>
              </a:rPr>
              <a:t>Consolidated cashflow statement</a:t>
            </a:r>
          </a:p>
        </p:txBody>
      </p:sp>
      <p:sp>
        <p:nvSpPr>
          <p:cNvPr id="6" name="TextBox 5"/>
          <p:cNvSpPr txBox="1"/>
          <p:nvPr/>
        </p:nvSpPr>
        <p:spPr>
          <a:xfrm>
            <a:off x="8812404" y="6642556"/>
            <a:ext cx="331596"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13</a:t>
            </a:r>
          </a:p>
        </p:txBody>
      </p:sp>
      <p:graphicFrame>
        <p:nvGraphicFramePr>
          <p:cNvPr id="7" name="Table 6">
            <a:extLst>
              <a:ext uri="{FF2B5EF4-FFF2-40B4-BE49-F238E27FC236}">
                <a16:creationId xmlns:a16="http://schemas.microsoft.com/office/drawing/2014/main" id="{E3041CD6-63B8-4173-AA50-0E0D8947755C}"/>
              </a:ext>
            </a:extLst>
          </p:cNvPr>
          <p:cNvGraphicFramePr>
            <a:graphicFrameLocks noGrp="1"/>
          </p:cNvGraphicFramePr>
          <p:nvPr>
            <p:extLst>
              <p:ext uri="{D42A27DB-BD31-4B8C-83A1-F6EECF244321}">
                <p14:modId xmlns:p14="http://schemas.microsoft.com/office/powerpoint/2010/main" val="82910962"/>
              </p:ext>
            </p:extLst>
          </p:nvPr>
        </p:nvGraphicFramePr>
        <p:xfrm>
          <a:off x="166389" y="1547360"/>
          <a:ext cx="8811221" cy="4274162"/>
        </p:xfrm>
        <a:graphic>
          <a:graphicData uri="http://schemas.openxmlformats.org/drawingml/2006/table">
            <a:tbl>
              <a:tblPr firstRow="1" firstCol="1" bandRow="1">
                <a:tableStyleId>{5C22544A-7EE6-4342-B048-85BDC9FD1C3A}</a:tableStyleId>
              </a:tblPr>
              <a:tblGrid>
                <a:gridCol w="4232021">
                  <a:extLst>
                    <a:ext uri="{9D8B030D-6E8A-4147-A177-3AD203B41FA5}">
                      <a16:colId xmlns:a16="http://schemas.microsoft.com/office/drawing/2014/main" val="20000"/>
                    </a:ext>
                  </a:extLst>
                </a:gridCol>
                <a:gridCol w="1526400">
                  <a:extLst>
                    <a:ext uri="{9D8B030D-6E8A-4147-A177-3AD203B41FA5}">
                      <a16:colId xmlns:a16="http://schemas.microsoft.com/office/drawing/2014/main" val="20001"/>
                    </a:ext>
                  </a:extLst>
                </a:gridCol>
                <a:gridCol w="1526400">
                  <a:extLst>
                    <a:ext uri="{9D8B030D-6E8A-4147-A177-3AD203B41FA5}">
                      <a16:colId xmlns:a16="http://schemas.microsoft.com/office/drawing/2014/main" val="20003"/>
                    </a:ext>
                  </a:extLst>
                </a:gridCol>
                <a:gridCol w="1526400">
                  <a:extLst>
                    <a:ext uri="{9D8B030D-6E8A-4147-A177-3AD203B41FA5}">
                      <a16:colId xmlns:a16="http://schemas.microsoft.com/office/drawing/2014/main" val="2282008961"/>
                    </a:ext>
                  </a:extLst>
                </a:gridCol>
              </a:tblGrid>
              <a:tr h="864000">
                <a:tc>
                  <a:txBody>
                    <a:bodyPr/>
                    <a:lstStyle/>
                    <a:p>
                      <a:pPr>
                        <a:lnSpc>
                          <a:spcPct val="115000"/>
                        </a:lnSpc>
                        <a:spcAft>
                          <a:spcPts val="0"/>
                        </a:spcAft>
                      </a:pPr>
                      <a:endParaRPr lang="en-GB" sz="1400" b="0" dirty="0">
                        <a:solidFill>
                          <a:schemeClr val="tx1"/>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solidFill>
                      <a:schemeClr val="bg1"/>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Unaudited</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six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31 March 2023</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Unaudited</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six months to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GB" sz="1400" b="0"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31 March 2022</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lang="en-GB" sz="1400" b="0" kern="1200" dirty="0">
                          <a:solidFill>
                            <a:schemeClr val="bg1"/>
                          </a:solidFill>
                          <a:effectLst/>
                          <a:latin typeface="Montserrat" panose="00000500000000000000" pitchFamily="50" charset="0"/>
                          <a:ea typeface="+mn-ea"/>
                          <a:cs typeface="+mn-cs"/>
                        </a:rPr>
                        <a:t>Audited                  12 months to </a:t>
                      </a:r>
                    </a:p>
                    <a:p>
                      <a:pPr marL="0" marR="0" lvl="0" indent="0" algn="ctr" defTabSz="914400" rtl="0" eaLnBrk="1" fontAlgn="base" latinLnBrk="0" hangingPunct="1">
                        <a:lnSpc>
                          <a:spcPct val="90000"/>
                        </a:lnSpc>
                        <a:spcBef>
                          <a:spcPct val="20000"/>
                        </a:spcBef>
                        <a:spcAft>
                          <a:spcPct val="0"/>
                        </a:spcAft>
                        <a:buClrTx/>
                        <a:buSzTx/>
                        <a:buFontTx/>
                        <a:buNone/>
                        <a:tabLst/>
                      </a:pPr>
                      <a:r>
                        <a:rPr lang="en-GB" sz="1400" b="0" kern="1200" dirty="0">
                          <a:solidFill>
                            <a:schemeClr val="bg1"/>
                          </a:solidFill>
                          <a:effectLst/>
                          <a:latin typeface="Montserrat" panose="00000500000000000000" pitchFamily="50" charset="0"/>
                          <a:ea typeface="+mn-ea"/>
                          <a:cs typeface="+mn-cs"/>
                        </a:rPr>
                        <a:t>30 Sept 2022</a:t>
                      </a:r>
                    </a:p>
                  </a:txBody>
                  <a:tcPr anchor="ctr" horzOverflow="overflow">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0"/>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(Loss)/profit</a:t>
                      </a:r>
                      <a:r>
                        <a:rPr lang="en-GB" sz="1600" b="0" baseline="0" dirty="0">
                          <a:solidFill>
                            <a:srgbClr val="000000"/>
                          </a:solidFill>
                          <a:effectLst/>
                          <a:latin typeface="Montserrat" panose="00000500000000000000" pitchFamily="50" charset="0"/>
                          <a:ea typeface="Calibri"/>
                          <a:cs typeface="Times New Roman"/>
                        </a:rPr>
                        <a:t> before tax</a:t>
                      </a:r>
                      <a:endParaRPr lang="en-GB" sz="1600" b="0" dirty="0">
                        <a:solidFill>
                          <a:srgbClr val="000000"/>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1" dirty="0">
                          <a:solidFill>
                            <a:schemeClr val="tx1"/>
                          </a:solidFill>
                          <a:latin typeface="Montserrat" panose="00000500000000000000" pitchFamily="50" charset="0"/>
                        </a:rPr>
                        <a:t>(£0.9m)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£0.4m</a:t>
                      </a: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£0.7m</a:t>
                      </a:r>
                    </a:p>
                  </a:txBody>
                  <a:tcPr marL="0" marR="432000" anchor="ctr" horzOverflow="overflow">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1"/>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Depreciation</a:t>
                      </a:r>
                      <a:r>
                        <a:rPr lang="en-GB" sz="1600" b="0" baseline="0" dirty="0">
                          <a:solidFill>
                            <a:srgbClr val="000000"/>
                          </a:solidFill>
                          <a:effectLst/>
                          <a:latin typeface="Montserrat" panose="00000500000000000000" pitchFamily="50" charset="0"/>
                          <a:ea typeface="Calibri"/>
                          <a:cs typeface="Times New Roman"/>
                        </a:rPr>
                        <a:t> and amortisation</a:t>
                      </a:r>
                      <a:endParaRPr lang="en-GB" sz="1600" b="0" dirty="0">
                        <a:solidFill>
                          <a:srgbClr val="000000"/>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r"/>
                      <a:r>
                        <a:rPr lang="en-GB" sz="1600" b="1" dirty="0">
                          <a:solidFill>
                            <a:schemeClr val="tx1"/>
                          </a:solidFill>
                          <a:latin typeface="Montserrat" panose="00000500000000000000" pitchFamily="50" charset="0"/>
                        </a:rPr>
                        <a:t>£0.3m</a:t>
                      </a: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r"/>
                      <a:r>
                        <a:rPr lang="en-GB" sz="1600" b="0" dirty="0">
                          <a:solidFill>
                            <a:schemeClr val="tx1"/>
                          </a:solidFill>
                          <a:latin typeface="Montserrat" panose="00000500000000000000" pitchFamily="50" charset="0"/>
                        </a:rPr>
                        <a:t>£0.4m</a:t>
                      </a: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r"/>
                      <a:r>
                        <a:rPr lang="en-GB" sz="1600" b="0" dirty="0">
                          <a:solidFill>
                            <a:schemeClr val="tx1"/>
                          </a:solidFill>
                          <a:latin typeface="Montserrat" panose="00000500000000000000" pitchFamily="50" charset="0"/>
                        </a:rPr>
                        <a:t>£0.8m</a:t>
                      </a:r>
                    </a:p>
                  </a:txBody>
                  <a:tcPr marL="0" marR="432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Movement in working capital</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1" dirty="0">
                          <a:solidFill>
                            <a:schemeClr val="tx1"/>
                          </a:solidFill>
                          <a:latin typeface="Montserrat" panose="00000500000000000000" pitchFamily="50" charset="0"/>
                        </a:rPr>
                        <a:t>£0.2m</a:t>
                      </a: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(£0.7m)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tc>
                  <a:txBody>
                    <a:bodyPr/>
                    <a:lstStyle/>
                    <a:p>
                      <a:pPr algn="r"/>
                      <a:r>
                        <a:rPr lang="en-GB" sz="1600" b="0" dirty="0">
                          <a:solidFill>
                            <a:schemeClr val="tx1"/>
                          </a:solidFill>
                          <a:latin typeface="Montserrat" panose="00000500000000000000" pitchFamily="50" charset="0"/>
                        </a:rPr>
                        <a:t>(£1.4m)</a:t>
                      </a:r>
                    </a:p>
                  </a:txBody>
                  <a:tcPr marL="0" marR="360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0003"/>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Tax</a:t>
                      </a:r>
                      <a:r>
                        <a:rPr lang="en-GB" sz="1600" b="0" baseline="0" dirty="0">
                          <a:solidFill>
                            <a:srgbClr val="000000"/>
                          </a:solidFill>
                          <a:effectLst/>
                          <a:latin typeface="Montserrat" panose="00000500000000000000" pitchFamily="50" charset="0"/>
                          <a:ea typeface="Calibri"/>
                          <a:cs typeface="Times New Roman"/>
                        </a:rPr>
                        <a:t> received/(paid)</a:t>
                      </a:r>
                      <a:endParaRPr lang="en-GB" sz="1600" b="0" dirty="0">
                        <a:solidFill>
                          <a:srgbClr val="000000"/>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r"/>
                      <a:r>
                        <a:rPr lang="en-GB" sz="1600" b="1" dirty="0">
                          <a:solidFill>
                            <a:schemeClr val="tx1"/>
                          </a:solidFill>
                          <a:latin typeface="Montserrat" panose="00000500000000000000" pitchFamily="50" charset="0"/>
                        </a:rPr>
                        <a:t>£0.1m</a:t>
                      </a:r>
                    </a:p>
                  </a:txBody>
                  <a:tcPr marL="0" marR="432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r"/>
                      <a:r>
                        <a:rPr lang="en-GB" sz="1600" b="0" dirty="0">
                          <a:solidFill>
                            <a:schemeClr val="tx1"/>
                          </a:solidFill>
                          <a:latin typeface="Montserrat" panose="00000500000000000000" pitchFamily="50" charset="0"/>
                        </a:rPr>
                        <a:t>(£0.1m)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r"/>
                      <a:r>
                        <a:rPr lang="en-GB" sz="1600" b="0" dirty="0">
                          <a:solidFill>
                            <a:schemeClr val="tx1"/>
                          </a:solidFill>
                          <a:latin typeface="Montserrat" panose="00000500000000000000" pitchFamily="50" charset="0"/>
                        </a:rPr>
                        <a:t>(£0.2m)</a:t>
                      </a:r>
                    </a:p>
                  </a:txBody>
                  <a:tcPr marL="0" marR="360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Net cash (used in)/ from operating activities</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1" dirty="0">
                          <a:solidFill>
                            <a:schemeClr val="tx1"/>
                          </a:solidFill>
                          <a:latin typeface="Montserrat" panose="00000500000000000000" pitchFamily="50" charset="0"/>
                        </a:rPr>
                        <a:t>(£0.3m)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(£0.1m)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(£0.1m)</a:t>
                      </a:r>
                    </a:p>
                  </a:txBody>
                  <a:tcPr marL="0" marR="360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64668926"/>
                  </a:ext>
                </a:extLst>
              </a:tr>
              <a:tr h="360000">
                <a:tc>
                  <a:txBody>
                    <a:bodyPr/>
                    <a:lstStyle/>
                    <a:p>
                      <a:pPr>
                        <a:lnSpc>
                          <a:spcPct val="115000"/>
                        </a:lnSpc>
                        <a:spcAft>
                          <a:spcPts val="0"/>
                        </a:spcAft>
                      </a:pPr>
                      <a:r>
                        <a:rPr lang="en-GB" sz="1600" b="0" dirty="0">
                          <a:solidFill>
                            <a:schemeClr val="tx1"/>
                          </a:solidFill>
                          <a:effectLst/>
                          <a:latin typeface="Montserrat" panose="00000500000000000000" pitchFamily="50" charset="0"/>
                          <a:ea typeface="Calibri"/>
                          <a:cs typeface="Times New Roman"/>
                        </a:rPr>
                        <a:t>Net cashflow used in investing activities</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1" dirty="0">
                          <a:solidFill>
                            <a:schemeClr val="tx1"/>
                          </a:solidFill>
                          <a:latin typeface="Montserrat" panose="00000500000000000000" pitchFamily="50" charset="0"/>
                        </a:rPr>
                        <a:t>(£0.5m)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(£0.2m)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(£0.5m)</a:t>
                      </a:r>
                    </a:p>
                  </a:txBody>
                  <a:tcPr marL="0" marR="360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5"/>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Net cashflow used in financing activities</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1" dirty="0">
                          <a:solidFill>
                            <a:schemeClr val="tx1"/>
                          </a:solidFill>
                          <a:latin typeface="Montserrat" panose="00000500000000000000" pitchFamily="50" charset="0"/>
                        </a:rPr>
                        <a:t>(£0.2m)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(£1.3m)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(£2.2m)</a:t>
                      </a:r>
                    </a:p>
                  </a:txBody>
                  <a:tcPr marL="0" marR="360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644056186"/>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Decrease</a:t>
                      </a:r>
                      <a:r>
                        <a:rPr lang="en-GB" sz="1600" b="0" baseline="0" dirty="0">
                          <a:solidFill>
                            <a:srgbClr val="000000"/>
                          </a:solidFill>
                          <a:effectLst/>
                          <a:latin typeface="Montserrat" panose="00000500000000000000" pitchFamily="50" charset="0"/>
                          <a:ea typeface="Calibri"/>
                          <a:cs typeface="Times New Roman"/>
                        </a:rPr>
                        <a:t> in cash</a:t>
                      </a:r>
                      <a:endParaRPr lang="en-GB" sz="1600" b="0" dirty="0">
                        <a:solidFill>
                          <a:srgbClr val="000000"/>
                        </a:solidFill>
                        <a:effectLst/>
                        <a:latin typeface="Montserrat" panose="00000500000000000000" pitchFamily="50" charset="0"/>
                        <a:ea typeface="Calibri"/>
                        <a:cs typeface="Times New Roman"/>
                      </a:endParaRP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1" dirty="0">
                          <a:solidFill>
                            <a:schemeClr val="tx1"/>
                          </a:solidFill>
                          <a:latin typeface="Montserrat" panose="00000500000000000000" pitchFamily="50" charset="0"/>
                        </a:rPr>
                        <a:t>(£1.0m)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(£1.6m)</a:t>
                      </a:r>
                    </a:p>
                  </a:txBody>
                  <a:tcPr marL="0" marR="3600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lang="en-GB" sz="1600" b="0" dirty="0">
                          <a:solidFill>
                            <a:schemeClr val="tx1"/>
                          </a:solidFill>
                          <a:latin typeface="Montserrat" panose="00000500000000000000" pitchFamily="50" charset="0"/>
                        </a:rPr>
                        <a:t>(£2.8m)</a:t>
                      </a:r>
                    </a:p>
                  </a:txBody>
                  <a:tcPr marL="0" marR="360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7"/>
                  </a:ext>
                </a:extLst>
              </a:tr>
              <a:tr h="360000">
                <a:tc>
                  <a:txBody>
                    <a:bodyPr/>
                    <a:lstStyle/>
                    <a:p>
                      <a:pPr>
                        <a:lnSpc>
                          <a:spcPct val="115000"/>
                        </a:lnSpc>
                        <a:spcAft>
                          <a:spcPts val="0"/>
                        </a:spcAft>
                      </a:pPr>
                      <a:r>
                        <a:rPr lang="en-GB" sz="1600" b="0" dirty="0">
                          <a:solidFill>
                            <a:srgbClr val="000000"/>
                          </a:solidFill>
                          <a:effectLst/>
                          <a:latin typeface="Montserrat" panose="00000500000000000000" pitchFamily="50" charset="0"/>
                          <a:ea typeface="Calibri"/>
                          <a:cs typeface="Times New Roman"/>
                        </a:rPr>
                        <a:t>Net cash</a:t>
                      </a:r>
                    </a:p>
                  </a:txBody>
                  <a:tcPr marL="68580" marR="68580" marT="0" marB="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algn="r"/>
                      <a:r>
                        <a:rPr lang="en-GB" sz="1600" b="1" dirty="0">
                          <a:solidFill>
                            <a:schemeClr val="tx1"/>
                          </a:solidFill>
                          <a:latin typeface="Montserrat" panose="00000500000000000000" pitchFamily="50" charset="0"/>
                        </a:rPr>
                        <a:t>£5.4m</a:t>
                      </a:r>
                    </a:p>
                  </a:txBody>
                  <a:tcPr marL="0" marR="432000" anchor="ctr" horzOverflow="overflow">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algn="r"/>
                      <a:r>
                        <a:rPr lang="en-GB" sz="1600" b="0" dirty="0">
                          <a:solidFill>
                            <a:schemeClr val="tx1"/>
                          </a:solidFill>
                          <a:latin typeface="Montserrat" panose="00000500000000000000" pitchFamily="50" charset="0"/>
                        </a:rPr>
                        <a:t>£7.5m</a:t>
                      </a:r>
                    </a:p>
                  </a:txBody>
                  <a:tcPr marL="0" marR="432000" anchor="ctr" horzOverflow="overflow">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tc>
                  <a:txBody>
                    <a:bodyPr/>
                    <a:lstStyle/>
                    <a:p>
                      <a:pPr algn="r"/>
                      <a:r>
                        <a:rPr lang="en-GB" sz="1600" b="0" dirty="0">
                          <a:solidFill>
                            <a:schemeClr val="tx1"/>
                          </a:solidFill>
                          <a:latin typeface="Montserrat" panose="00000500000000000000" pitchFamily="50" charset="0"/>
                        </a:rPr>
                        <a:t>£6.4m</a:t>
                      </a:r>
                    </a:p>
                  </a:txBody>
                  <a:tcPr marL="0" marR="432000" anchor="ctr" horzOverflow="overflow">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9CDE5"/>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82637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509" y="299394"/>
            <a:ext cx="6004304" cy="459732"/>
          </a:xfrm>
        </p:spPr>
        <p:txBody>
          <a:bodyPr/>
          <a:lstStyle/>
          <a:p>
            <a:r>
              <a:rPr lang="en-US" cap="none" dirty="0">
                <a:latin typeface="Montserrat" panose="00000500000000000000" pitchFamily="50" charset="0"/>
              </a:rPr>
              <a:t>5-yr financial comparisons</a:t>
            </a:r>
          </a:p>
        </p:txBody>
      </p:sp>
      <p:graphicFrame>
        <p:nvGraphicFramePr>
          <p:cNvPr id="6" name="Chart 5"/>
          <p:cNvGraphicFramePr>
            <a:graphicFrameLocks noChangeAspect="1"/>
          </p:cNvGraphicFramePr>
          <p:nvPr>
            <p:extLst>
              <p:ext uri="{D42A27DB-BD31-4B8C-83A1-F6EECF244321}">
                <p14:modId xmlns:p14="http://schemas.microsoft.com/office/powerpoint/2010/main" val="3783089105"/>
              </p:ext>
            </p:extLst>
          </p:nvPr>
        </p:nvGraphicFramePr>
        <p:xfrm>
          <a:off x="2453456" y="1035170"/>
          <a:ext cx="2052000" cy="2342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noChangeAspect="1"/>
          </p:cNvGraphicFramePr>
          <p:nvPr>
            <p:extLst>
              <p:ext uri="{D42A27DB-BD31-4B8C-83A1-F6EECF244321}">
                <p14:modId xmlns:p14="http://schemas.microsoft.com/office/powerpoint/2010/main" val="1140629155"/>
              </p:ext>
            </p:extLst>
          </p:nvPr>
        </p:nvGraphicFramePr>
        <p:xfrm>
          <a:off x="4562811" y="1043795"/>
          <a:ext cx="2052000" cy="23263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noChangeAspect="1"/>
          </p:cNvGraphicFramePr>
          <p:nvPr>
            <p:extLst>
              <p:ext uri="{D42A27DB-BD31-4B8C-83A1-F6EECF244321}">
                <p14:modId xmlns:p14="http://schemas.microsoft.com/office/powerpoint/2010/main" val="558084265"/>
              </p:ext>
            </p:extLst>
          </p:nvPr>
        </p:nvGraphicFramePr>
        <p:xfrm>
          <a:off x="6647889" y="1069675"/>
          <a:ext cx="2052000" cy="22923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51994879"/>
              </p:ext>
            </p:extLst>
          </p:nvPr>
        </p:nvGraphicFramePr>
        <p:xfrm>
          <a:off x="247715" y="3512769"/>
          <a:ext cx="8648570" cy="2546182"/>
        </p:xfrm>
        <a:graphic>
          <a:graphicData uri="http://schemas.openxmlformats.org/drawingml/2006/table">
            <a:tbl>
              <a:tblPr/>
              <a:tblGrid>
                <a:gridCol w="2769685">
                  <a:extLst>
                    <a:ext uri="{9D8B030D-6E8A-4147-A177-3AD203B41FA5}">
                      <a16:colId xmlns:a16="http://schemas.microsoft.com/office/drawing/2014/main" val="20000"/>
                    </a:ext>
                  </a:extLst>
                </a:gridCol>
                <a:gridCol w="1175777">
                  <a:extLst>
                    <a:ext uri="{9D8B030D-6E8A-4147-A177-3AD203B41FA5}">
                      <a16:colId xmlns:a16="http://schemas.microsoft.com/office/drawing/2014/main" val="20002"/>
                    </a:ext>
                  </a:extLst>
                </a:gridCol>
                <a:gridCol w="1175777">
                  <a:extLst>
                    <a:ext uri="{9D8B030D-6E8A-4147-A177-3AD203B41FA5}">
                      <a16:colId xmlns:a16="http://schemas.microsoft.com/office/drawing/2014/main" val="20003"/>
                    </a:ext>
                  </a:extLst>
                </a:gridCol>
                <a:gridCol w="1175777">
                  <a:extLst>
                    <a:ext uri="{9D8B030D-6E8A-4147-A177-3AD203B41FA5}">
                      <a16:colId xmlns:a16="http://schemas.microsoft.com/office/drawing/2014/main" val="20004"/>
                    </a:ext>
                  </a:extLst>
                </a:gridCol>
                <a:gridCol w="1175777">
                  <a:extLst>
                    <a:ext uri="{9D8B030D-6E8A-4147-A177-3AD203B41FA5}">
                      <a16:colId xmlns:a16="http://schemas.microsoft.com/office/drawing/2014/main" val="20005"/>
                    </a:ext>
                  </a:extLst>
                </a:gridCol>
                <a:gridCol w="1175777">
                  <a:extLst>
                    <a:ext uri="{9D8B030D-6E8A-4147-A177-3AD203B41FA5}">
                      <a16:colId xmlns:a16="http://schemas.microsoft.com/office/drawing/2014/main" val="2289534164"/>
                    </a:ext>
                  </a:extLst>
                </a:gridCol>
              </a:tblGrid>
              <a:tr h="242182">
                <a:tc>
                  <a:txBody>
                    <a:bodyPr/>
                    <a:lstStyle/>
                    <a:p>
                      <a:pPr algn="r"/>
                      <a:r>
                        <a:rPr lang="en-GB" sz="1200" b="0" dirty="0">
                          <a:latin typeface="Montserrat" panose="00000500000000000000" pitchFamily="50" charset="0"/>
                        </a:rPr>
                        <a:t>Year ended</a:t>
                      </a:r>
                    </a:p>
                  </a:txBody>
                  <a:tcPr marL="36000" marR="0" marT="0" marB="0" anchor="ctr">
                    <a:lnL>
                      <a:noFill/>
                    </a:lnL>
                    <a:lnR>
                      <a:noFill/>
                    </a:lnR>
                    <a:lnT>
                      <a:noFill/>
                    </a:lnT>
                    <a:lnB>
                      <a:noFill/>
                    </a:lnB>
                  </a:tcPr>
                </a:tc>
                <a:tc>
                  <a:txBody>
                    <a:bodyPr/>
                    <a:lstStyle/>
                    <a:p>
                      <a:pPr algn="ctr"/>
                      <a:r>
                        <a:rPr lang="en-GB" sz="1200" b="0" dirty="0">
                          <a:latin typeface="Montserrat" panose="00000500000000000000" pitchFamily="50" charset="0"/>
                        </a:rPr>
                        <a:t>30-Sept-18</a:t>
                      </a:r>
                    </a:p>
                  </a:txBody>
                  <a:tcPr marL="0" marR="0" marT="0" marB="0" anchor="ctr">
                    <a:lnL>
                      <a:noFill/>
                    </a:lnL>
                    <a:lnR>
                      <a:noFill/>
                    </a:lnR>
                    <a:lnT>
                      <a:noFill/>
                    </a:lnT>
                    <a:lnB>
                      <a:noFill/>
                    </a:lnB>
                  </a:tcPr>
                </a:tc>
                <a:tc>
                  <a:txBody>
                    <a:bodyPr/>
                    <a:lstStyle/>
                    <a:p>
                      <a:pPr algn="ctr"/>
                      <a:r>
                        <a:rPr lang="en-GB" sz="1200" b="0" dirty="0">
                          <a:latin typeface="Montserrat" panose="00000500000000000000" pitchFamily="50" charset="0"/>
                        </a:rPr>
                        <a:t>30-Sept-19</a:t>
                      </a:r>
                    </a:p>
                  </a:txBody>
                  <a:tcPr marL="0" marR="0" marT="0" marB="0" anchor="ctr">
                    <a:lnL>
                      <a:noFill/>
                    </a:lnL>
                    <a:lnR>
                      <a:noFill/>
                    </a:lnR>
                    <a:lnT>
                      <a:noFill/>
                    </a:lnT>
                    <a:lnB>
                      <a:noFill/>
                    </a:lnB>
                  </a:tcPr>
                </a:tc>
                <a:tc>
                  <a:txBody>
                    <a:bodyPr/>
                    <a:lstStyle/>
                    <a:p>
                      <a:pPr algn="ctr"/>
                      <a:r>
                        <a:rPr lang="en-GB" sz="1200" b="1" dirty="0">
                          <a:solidFill>
                            <a:schemeClr val="tx1"/>
                          </a:solidFill>
                          <a:latin typeface="Montserrat" panose="00000500000000000000" pitchFamily="50" charset="0"/>
                        </a:rPr>
                        <a:t>30-Sept-20</a:t>
                      </a:r>
                    </a:p>
                  </a:txBody>
                  <a:tcPr marL="0" marR="0" marT="0" marB="0" anchor="ctr">
                    <a:lnL>
                      <a:noFill/>
                    </a:lnL>
                    <a:lnR>
                      <a:noFill/>
                    </a:lnR>
                    <a:lnT>
                      <a:noFill/>
                    </a:lnT>
                    <a:lnB>
                      <a:noFill/>
                    </a:lnB>
                  </a:tcPr>
                </a:tc>
                <a:tc>
                  <a:txBody>
                    <a:bodyPr/>
                    <a:lstStyle/>
                    <a:p>
                      <a:pPr algn="ctr"/>
                      <a:r>
                        <a:rPr lang="en-GB" sz="1200" b="1" dirty="0">
                          <a:solidFill>
                            <a:schemeClr val="tx1"/>
                          </a:solidFill>
                          <a:latin typeface="Montserrat" panose="00000500000000000000" pitchFamily="50" charset="0"/>
                        </a:rPr>
                        <a:t>30-Sept-21</a:t>
                      </a:r>
                    </a:p>
                  </a:txBody>
                  <a:tcPr marL="0" marR="0" marT="0" marB="0" anchor="ctr">
                    <a:lnL>
                      <a:noFill/>
                    </a:lnL>
                    <a:lnR>
                      <a:noFill/>
                    </a:lnR>
                    <a:lnT>
                      <a:noFill/>
                    </a:lnT>
                    <a:lnB>
                      <a:noFill/>
                    </a:lnB>
                  </a:tcPr>
                </a:tc>
                <a:tc>
                  <a:txBody>
                    <a:bodyPr/>
                    <a:lstStyle/>
                    <a:p>
                      <a:pPr algn="ctr"/>
                      <a:r>
                        <a:rPr lang="en-GB" sz="1200" b="1" dirty="0">
                          <a:solidFill>
                            <a:schemeClr val="tx1"/>
                          </a:solidFill>
                          <a:latin typeface="Montserrat" panose="00000500000000000000" pitchFamily="50" charset="0"/>
                        </a:rPr>
                        <a:t>30-Sept-22</a:t>
                      </a:r>
                    </a:p>
                  </a:txBody>
                  <a:tcPr marL="0" marR="0" marT="0" marB="0" anchor="ctr">
                    <a:lnL>
                      <a:noFill/>
                    </a:lnL>
                    <a:lnR>
                      <a:noFill/>
                    </a:lnR>
                    <a:lnT>
                      <a:noFill/>
                    </a:lnT>
                    <a:lnB>
                      <a:noFill/>
                    </a:lnB>
                  </a:tcPr>
                </a:tc>
                <a:extLst>
                  <a:ext uri="{0D108BD9-81ED-4DB2-BD59-A6C34878D82A}">
                    <a16:rowId xmlns:a16="http://schemas.microsoft.com/office/drawing/2014/main" val="10000"/>
                  </a:ext>
                </a:extLst>
              </a:tr>
              <a:tr h="288000">
                <a:tc>
                  <a:txBody>
                    <a:bodyPr/>
                    <a:lstStyle/>
                    <a:p>
                      <a:pPr algn="l"/>
                      <a:r>
                        <a:rPr lang="en-GB" sz="1000" dirty="0">
                          <a:latin typeface="Montserrat" panose="00000500000000000000" pitchFamily="50" charset="0"/>
                        </a:rPr>
                        <a:t>Revenue (£m)   </a:t>
                      </a:r>
                    </a:p>
                  </a:txBody>
                  <a:tcPr marL="36000" marR="0" marT="0" marB="0" anchor="ctr">
                    <a:lnL>
                      <a:noFill/>
                    </a:lnL>
                    <a:lnR>
                      <a:noFill/>
                    </a:lnR>
                    <a:lnT>
                      <a:noFill/>
                    </a:lnT>
                    <a:lnB>
                      <a:noFill/>
                    </a:lnB>
                  </a:tcPr>
                </a:tc>
                <a:tc>
                  <a:txBody>
                    <a:bodyPr/>
                    <a:lstStyle/>
                    <a:p>
                      <a:pPr algn="r"/>
                      <a:r>
                        <a:rPr lang="en-GB" sz="1200" b="0" dirty="0">
                          <a:latin typeface="Montserrat" panose="00000500000000000000" pitchFamily="50" charset="0"/>
                        </a:rPr>
                        <a:t>22.3</a:t>
                      </a:r>
                    </a:p>
                  </a:txBody>
                  <a:tcPr marR="396000" anchor="ctr">
                    <a:lnL>
                      <a:noFill/>
                    </a:lnL>
                    <a:lnR>
                      <a:noFill/>
                    </a:lnR>
                    <a:lnT>
                      <a:noFill/>
                    </a:lnT>
                    <a:lnB>
                      <a:noFill/>
                    </a:lnB>
                  </a:tcPr>
                </a:tc>
                <a:tc>
                  <a:txBody>
                    <a:bodyPr/>
                    <a:lstStyle/>
                    <a:p>
                      <a:pPr algn="r"/>
                      <a:r>
                        <a:rPr lang="en-GB" sz="1200" b="0" dirty="0">
                          <a:solidFill>
                            <a:schemeClr val="tx1"/>
                          </a:solidFill>
                          <a:latin typeface="Montserrat" panose="00000500000000000000" pitchFamily="50" charset="0"/>
                        </a:rPr>
                        <a:t>20.1</a:t>
                      </a:r>
                    </a:p>
                  </a:txBody>
                  <a:tcPr marR="396000" anchor="ctr">
                    <a:lnL>
                      <a:noFill/>
                    </a:lnL>
                    <a:lnR>
                      <a:noFill/>
                    </a:lnR>
                    <a:lnT>
                      <a:noFill/>
                    </a:lnT>
                    <a:lnB>
                      <a:noFill/>
                    </a:lnB>
                  </a:tcPr>
                </a:tc>
                <a:tc>
                  <a:txBody>
                    <a:bodyPr/>
                    <a:lstStyle/>
                    <a:p>
                      <a:pPr algn="r"/>
                      <a:r>
                        <a:rPr lang="en-GB" sz="1200" b="1" dirty="0">
                          <a:solidFill>
                            <a:schemeClr val="tx1"/>
                          </a:solidFill>
                          <a:latin typeface="Montserrat" panose="00000500000000000000" pitchFamily="50" charset="0"/>
                        </a:rPr>
                        <a:t>12.7</a:t>
                      </a:r>
                    </a:p>
                  </a:txBody>
                  <a:tcPr marR="396000" anchor="ctr">
                    <a:lnL>
                      <a:noFill/>
                    </a:lnL>
                    <a:lnR>
                      <a:noFill/>
                    </a:lnR>
                    <a:lnT>
                      <a:noFill/>
                    </a:lnT>
                    <a:lnB>
                      <a:noFill/>
                    </a:lnB>
                  </a:tcPr>
                </a:tc>
                <a:tc>
                  <a:txBody>
                    <a:bodyPr/>
                    <a:lstStyle/>
                    <a:p>
                      <a:pPr algn="r"/>
                      <a:r>
                        <a:rPr lang="en-GB" sz="1200" b="1" dirty="0">
                          <a:solidFill>
                            <a:schemeClr val="tx1"/>
                          </a:solidFill>
                          <a:latin typeface="Montserrat" panose="00000500000000000000" pitchFamily="50" charset="0"/>
                        </a:rPr>
                        <a:t>11.7</a:t>
                      </a:r>
                    </a:p>
                  </a:txBody>
                  <a:tcPr marR="396000" anchor="ctr">
                    <a:lnL>
                      <a:noFill/>
                    </a:lnL>
                    <a:lnR>
                      <a:noFill/>
                    </a:lnR>
                    <a:lnT>
                      <a:noFill/>
                    </a:lnT>
                    <a:lnB>
                      <a:noFill/>
                    </a:lnB>
                  </a:tcPr>
                </a:tc>
                <a:tc>
                  <a:txBody>
                    <a:bodyPr/>
                    <a:lstStyle/>
                    <a:p>
                      <a:pPr algn="r"/>
                      <a:r>
                        <a:rPr lang="en-GB" sz="1200" b="1" dirty="0">
                          <a:solidFill>
                            <a:schemeClr val="tx1"/>
                          </a:solidFill>
                          <a:latin typeface="Montserrat" panose="00000500000000000000" pitchFamily="50" charset="0"/>
                        </a:rPr>
                        <a:t>12.3</a:t>
                      </a:r>
                    </a:p>
                  </a:txBody>
                  <a:tcPr marR="396000" anchor="ctr">
                    <a:lnL>
                      <a:noFill/>
                    </a:lnL>
                    <a:lnR>
                      <a:noFill/>
                    </a:lnR>
                    <a:lnT>
                      <a:noFill/>
                    </a:lnT>
                    <a:lnB>
                      <a:noFill/>
                    </a:lnB>
                  </a:tcPr>
                </a:tc>
                <a:extLst>
                  <a:ext uri="{0D108BD9-81ED-4DB2-BD59-A6C34878D82A}">
                    <a16:rowId xmlns:a16="http://schemas.microsoft.com/office/drawing/2014/main" val="10001"/>
                  </a:ext>
                </a:extLst>
              </a:tr>
              <a:tr h="288000">
                <a:tc>
                  <a:txBody>
                    <a:bodyPr/>
                    <a:lstStyle/>
                    <a:p>
                      <a:pPr algn="l"/>
                      <a:r>
                        <a:rPr lang="en-GB" sz="1000" dirty="0">
                          <a:latin typeface="Montserrat" panose="00000500000000000000" pitchFamily="50" charset="0"/>
                        </a:rPr>
                        <a:t>Gross margin (%)</a:t>
                      </a:r>
                    </a:p>
                  </a:txBody>
                  <a:tcPr marL="36000" marR="0" marT="0" marB="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37.0</a:t>
                      </a:r>
                    </a:p>
                  </a:txBody>
                  <a:tcPr marR="39600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33.7</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20.1</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30.3</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30.5</a:t>
                      </a:r>
                    </a:p>
                  </a:txBody>
                  <a:tcPr marR="396000" anchor="ctr">
                    <a:lnL>
                      <a:noFill/>
                    </a:lnL>
                    <a:lnR>
                      <a:noFill/>
                    </a:lnR>
                    <a:lnT>
                      <a:noFill/>
                    </a:lnT>
                    <a:lnB>
                      <a:noFill/>
                    </a:lnB>
                  </a:tcPr>
                </a:tc>
                <a:extLst>
                  <a:ext uri="{0D108BD9-81ED-4DB2-BD59-A6C34878D82A}">
                    <a16:rowId xmlns:a16="http://schemas.microsoft.com/office/drawing/2014/main" val="1406644205"/>
                  </a:ext>
                </a:extLst>
              </a:tr>
              <a:tr h="288000">
                <a:tc>
                  <a:txBody>
                    <a:bodyPr/>
                    <a:lstStyle/>
                    <a:p>
                      <a:pPr algn="l"/>
                      <a:r>
                        <a:rPr lang="en-GB" sz="1000" dirty="0">
                          <a:latin typeface="Montserrat" panose="00000500000000000000" pitchFamily="50" charset="0"/>
                        </a:rPr>
                        <a:t>EBITDA (£m)</a:t>
                      </a:r>
                    </a:p>
                  </a:txBody>
                  <a:tcPr marL="36000" marR="0" marT="0" marB="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5.2</a:t>
                      </a:r>
                    </a:p>
                  </a:txBody>
                  <a:tcPr marR="39600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4.1</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0.7</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1.4</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1.5</a:t>
                      </a:r>
                    </a:p>
                  </a:txBody>
                  <a:tcPr marR="396000" anchor="ctr">
                    <a:lnL>
                      <a:noFill/>
                    </a:lnL>
                    <a:lnR>
                      <a:noFill/>
                    </a:lnR>
                    <a:lnT>
                      <a:noFill/>
                    </a:lnT>
                    <a:lnB>
                      <a:noFill/>
                    </a:lnB>
                  </a:tcPr>
                </a:tc>
                <a:extLst>
                  <a:ext uri="{0D108BD9-81ED-4DB2-BD59-A6C34878D82A}">
                    <a16:rowId xmlns:a16="http://schemas.microsoft.com/office/drawing/2014/main" val="10002"/>
                  </a:ext>
                </a:extLst>
              </a:tr>
              <a:tr h="288000">
                <a:tc>
                  <a:txBody>
                    <a:bodyPr/>
                    <a:lstStyle/>
                    <a:p>
                      <a:pPr algn="l"/>
                      <a:r>
                        <a:rPr lang="en-GB" sz="1000" dirty="0">
                          <a:latin typeface="Montserrat" panose="00000500000000000000" pitchFamily="50" charset="0"/>
                        </a:rPr>
                        <a:t>PBT/(LBT)</a:t>
                      </a:r>
                      <a:r>
                        <a:rPr lang="en-GB" sz="1000" baseline="0" dirty="0">
                          <a:latin typeface="Montserrat" panose="00000500000000000000" pitchFamily="50" charset="0"/>
                        </a:rPr>
                        <a:t> </a:t>
                      </a:r>
                      <a:r>
                        <a:rPr lang="en-GB" sz="1000" dirty="0">
                          <a:latin typeface="Montserrat" panose="00000500000000000000" pitchFamily="50" charset="0"/>
                        </a:rPr>
                        <a:t>(£m)   </a:t>
                      </a:r>
                    </a:p>
                  </a:txBody>
                  <a:tcPr marL="36000" marR="0" marT="0" marB="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4.2</a:t>
                      </a:r>
                    </a:p>
                  </a:txBody>
                  <a:tcPr marR="39600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3.1</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(0.4)</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0.5</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0.7</a:t>
                      </a:r>
                    </a:p>
                  </a:txBody>
                  <a:tcPr marR="396000" anchor="ctr">
                    <a:lnL>
                      <a:noFill/>
                    </a:lnL>
                    <a:lnR>
                      <a:noFill/>
                    </a:lnR>
                    <a:lnT>
                      <a:noFill/>
                    </a:lnT>
                    <a:lnB>
                      <a:noFill/>
                    </a:lnB>
                  </a:tcPr>
                </a:tc>
                <a:extLst>
                  <a:ext uri="{0D108BD9-81ED-4DB2-BD59-A6C34878D82A}">
                    <a16:rowId xmlns:a16="http://schemas.microsoft.com/office/drawing/2014/main" val="10003"/>
                  </a:ext>
                </a:extLst>
              </a:tr>
              <a:tr h="288000">
                <a:tc>
                  <a:txBody>
                    <a:bodyPr/>
                    <a:lstStyle/>
                    <a:p>
                      <a:pPr algn="l"/>
                      <a:r>
                        <a:rPr lang="en-GB" sz="1000" dirty="0">
                          <a:latin typeface="Montserrat" panose="00000500000000000000" pitchFamily="50" charset="0"/>
                        </a:rPr>
                        <a:t>EPS/(LPS) (FD)/(AD) (p)</a:t>
                      </a:r>
                    </a:p>
                  </a:txBody>
                  <a:tcPr marL="36000" marR="0" marT="0" marB="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22.7</a:t>
                      </a:r>
                    </a:p>
                  </a:txBody>
                  <a:tcPr marR="39600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16.6</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(1.8)</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3.0</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5.6</a:t>
                      </a:r>
                    </a:p>
                  </a:txBody>
                  <a:tcPr marR="396000" anchor="ctr">
                    <a:lnL>
                      <a:noFill/>
                    </a:lnL>
                    <a:lnR>
                      <a:noFill/>
                    </a:lnR>
                    <a:lnT>
                      <a:noFill/>
                    </a:lnT>
                    <a:lnB>
                      <a:noFill/>
                    </a:lnB>
                  </a:tcPr>
                </a:tc>
                <a:extLst>
                  <a:ext uri="{0D108BD9-81ED-4DB2-BD59-A6C34878D82A}">
                    <a16:rowId xmlns:a16="http://schemas.microsoft.com/office/drawing/2014/main" val="10004"/>
                  </a:ext>
                </a:extLst>
              </a:tr>
              <a:tr h="288000">
                <a:tc>
                  <a:txBody>
                    <a:bodyPr/>
                    <a:lstStyle/>
                    <a:p>
                      <a:pPr algn="l"/>
                      <a:r>
                        <a:rPr lang="en-GB" sz="1000" dirty="0">
                          <a:latin typeface="Montserrat" panose="00000500000000000000" pitchFamily="50" charset="0"/>
                        </a:rPr>
                        <a:t>Dividends for year (p)</a:t>
                      </a:r>
                    </a:p>
                  </a:txBody>
                  <a:tcPr marL="36000" marR="0" marT="0" marB="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22.8</a:t>
                      </a:r>
                    </a:p>
                  </a:txBody>
                  <a:tcPr marR="39600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22.8</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nil</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1.5</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2.2</a:t>
                      </a:r>
                    </a:p>
                  </a:txBody>
                  <a:tcPr marR="396000" anchor="ctr">
                    <a:lnL>
                      <a:noFill/>
                    </a:lnL>
                    <a:lnR>
                      <a:noFill/>
                    </a:lnR>
                    <a:lnT>
                      <a:noFill/>
                    </a:lnT>
                    <a:lnB>
                      <a:noFill/>
                    </a:lnB>
                  </a:tcPr>
                </a:tc>
                <a:extLst>
                  <a:ext uri="{0D108BD9-81ED-4DB2-BD59-A6C34878D82A}">
                    <a16:rowId xmlns:a16="http://schemas.microsoft.com/office/drawing/2014/main" val="4194937657"/>
                  </a:ext>
                </a:extLst>
              </a:tr>
              <a:tr h="288000">
                <a:tc>
                  <a:txBody>
                    <a:bodyPr/>
                    <a:lstStyle/>
                    <a:p>
                      <a:pPr algn="l"/>
                      <a:r>
                        <a:rPr lang="en-GB" sz="1000" dirty="0">
                          <a:latin typeface="Montserrat" panose="00000500000000000000" pitchFamily="50" charset="0"/>
                        </a:rPr>
                        <a:t>Net cashflow from operating activities (£m)</a:t>
                      </a:r>
                    </a:p>
                  </a:txBody>
                  <a:tcPr marL="36000" marR="0" marT="0" marB="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4.8</a:t>
                      </a:r>
                    </a:p>
                  </a:txBody>
                  <a:tcPr marR="39600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2.8</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3.2</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2.1</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-0.1</a:t>
                      </a:r>
                    </a:p>
                  </a:txBody>
                  <a:tcPr marR="396000" anchor="ctr">
                    <a:lnL>
                      <a:noFill/>
                    </a:lnL>
                    <a:lnR>
                      <a:noFill/>
                    </a:lnR>
                    <a:lnT>
                      <a:noFill/>
                    </a:lnT>
                    <a:lnB>
                      <a:noFill/>
                    </a:lnB>
                  </a:tcPr>
                </a:tc>
                <a:extLst>
                  <a:ext uri="{0D108BD9-81ED-4DB2-BD59-A6C34878D82A}">
                    <a16:rowId xmlns:a16="http://schemas.microsoft.com/office/drawing/2014/main" val="10007"/>
                  </a:ext>
                </a:extLst>
              </a:tr>
              <a:tr h="288000">
                <a:tc>
                  <a:txBody>
                    <a:bodyPr/>
                    <a:lstStyle/>
                    <a:p>
                      <a:pPr algn="l"/>
                      <a:r>
                        <a:rPr lang="en-GB" sz="1000" dirty="0">
                          <a:latin typeface="Montserrat" panose="00000500000000000000" pitchFamily="50" charset="0"/>
                        </a:rPr>
                        <a:t>Net cash (£m)</a:t>
                      </a:r>
                    </a:p>
                  </a:txBody>
                  <a:tcPr marL="36000" marR="0" marT="0" marB="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14.6</a:t>
                      </a:r>
                    </a:p>
                  </a:txBody>
                  <a:tcPr marR="396000" anchor="ctr">
                    <a:lnL>
                      <a:noFill/>
                    </a:lnL>
                    <a:lnR>
                      <a:noFill/>
                    </a:lnR>
                    <a:lnT>
                      <a:noFill/>
                    </a:lnT>
                    <a:lnB>
                      <a:noFill/>
                    </a:lnB>
                  </a:tcPr>
                </a:tc>
                <a:tc>
                  <a:txBody>
                    <a:bodyPr/>
                    <a:lstStyle/>
                    <a:p>
                      <a:pPr marL="0" algn="r" defTabSz="342900" rtl="0" eaLnBrk="1" latinLnBrk="0" hangingPunct="1"/>
                      <a:r>
                        <a:rPr lang="en-GB" sz="1200" b="0" kern="1200" dirty="0">
                          <a:solidFill>
                            <a:schemeClr val="tx1"/>
                          </a:solidFill>
                          <a:latin typeface="Montserrat" panose="00000500000000000000" pitchFamily="50" charset="0"/>
                          <a:ea typeface="+mn-ea"/>
                          <a:cs typeface="+mn-cs"/>
                        </a:rPr>
                        <a:t>13.1</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14.0</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9.2</a:t>
                      </a:r>
                    </a:p>
                  </a:txBody>
                  <a:tcPr marR="396000" anchor="ctr">
                    <a:lnL>
                      <a:noFill/>
                    </a:lnL>
                    <a:lnR>
                      <a:noFill/>
                    </a:lnR>
                    <a:lnT>
                      <a:noFill/>
                    </a:lnT>
                    <a:lnB>
                      <a:noFill/>
                    </a:lnB>
                  </a:tcPr>
                </a:tc>
                <a:tc>
                  <a:txBody>
                    <a:bodyPr/>
                    <a:lstStyle/>
                    <a:p>
                      <a:pPr marL="0" algn="r" defTabSz="342900" rtl="0" eaLnBrk="1" latinLnBrk="0" hangingPunct="1"/>
                      <a:r>
                        <a:rPr lang="en-GB" sz="1200" b="1" kern="1200" dirty="0">
                          <a:solidFill>
                            <a:schemeClr val="tx1"/>
                          </a:solidFill>
                          <a:latin typeface="Montserrat" panose="00000500000000000000" pitchFamily="50" charset="0"/>
                          <a:ea typeface="+mn-ea"/>
                          <a:cs typeface="+mn-cs"/>
                        </a:rPr>
                        <a:t>6.4</a:t>
                      </a:r>
                    </a:p>
                  </a:txBody>
                  <a:tcPr marR="396000" anchor="ctr">
                    <a:lnL>
                      <a:noFill/>
                    </a:lnL>
                    <a:lnR>
                      <a:noFill/>
                    </a:lnR>
                    <a:lnT>
                      <a:noFill/>
                    </a:lnT>
                    <a:lnB>
                      <a:noFill/>
                    </a:lnB>
                  </a:tcPr>
                </a:tc>
                <a:extLst>
                  <a:ext uri="{0D108BD9-81ED-4DB2-BD59-A6C34878D82A}">
                    <a16:rowId xmlns:a16="http://schemas.microsoft.com/office/drawing/2014/main" val="1966994259"/>
                  </a:ext>
                </a:extLst>
              </a:tr>
            </a:tbl>
          </a:graphicData>
        </a:graphic>
      </p:graphicFrame>
      <p:sp>
        <p:nvSpPr>
          <p:cNvPr id="11" name="TextBox 10"/>
          <p:cNvSpPr txBox="1"/>
          <p:nvPr/>
        </p:nvSpPr>
        <p:spPr>
          <a:xfrm>
            <a:off x="8851768" y="6642556"/>
            <a:ext cx="292231" cy="215444"/>
          </a:xfrm>
          <a:prstGeom prst="rect">
            <a:avLst/>
          </a:prstGeom>
          <a:noFill/>
        </p:spPr>
        <p:txBody>
          <a:bodyPr wrap="square" rtlCol="0">
            <a:spAutoFit/>
          </a:bodyPr>
          <a:lstStyle/>
          <a:p>
            <a:pPr algn="ctr"/>
            <a:r>
              <a:rPr lang="en-GB" sz="800" dirty="0">
                <a:latin typeface="Montserrat" panose="00000500000000000000" pitchFamily="50" charset="0"/>
              </a:rPr>
              <a:t>14</a:t>
            </a:r>
          </a:p>
        </p:txBody>
      </p:sp>
      <p:graphicFrame>
        <p:nvGraphicFramePr>
          <p:cNvPr id="12" name="Chart 11"/>
          <p:cNvGraphicFramePr>
            <a:graphicFrameLocks noChangeAspect="1"/>
          </p:cNvGraphicFramePr>
          <p:nvPr>
            <p:extLst>
              <p:ext uri="{D42A27DB-BD31-4B8C-83A1-F6EECF244321}">
                <p14:modId xmlns:p14="http://schemas.microsoft.com/office/powerpoint/2010/main" val="2574636823"/>
              </p:ext>
            </p:extLst>
          </p:nvPr>
        </p:nvGraphicFramePr>
        <p:xfrm>
          <a:off x="362988" y="1032295"/>
          <a:ext cx="2052000" cy="234240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0200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35952" y="293832"/>
            <a:ext cx="6085617" cy="45014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cap="none" dirty="0">
                <a:latin typeface="Montserrat" panose="00000500000000000000" pitchFamily="50" charset="0"/>
              </a:rPr>
              <a:t>5-yrs - </a:t>
            </a:r>
            <a:r>
              <a:rPr kumimoji="0" lang="en-GB" sz="1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revenues by markets</a:t>
            </a:r>
            <a:br>
              <a:rPr kumimoji="0" lang="en-GB" sz="1800" b="0" i="0" u="none" strike="noStrike" kern="1200" cap="none" spc="0" normalizeH="0" baseline="0" noProof="0" dirty="0">
                <a:ln>
                  <a:noFill/>
                </a:ln>
                <a:solidFill>
                  <a:prstClr val="black"/>
                </a:solidFill>
                <a:effectLst/>
                <a:uLnTx/>
                <a:uFillTx/>
                <a:latin typeface="Calibri"/>
                <a:ea typeface="+mn-ea"/>
                <a:cs typeface="+mn-cs"/>
              </a:rPr>
            </a:br>
            <a:br>
              <a:rPr lang="en-GB" sz="1800" cap="none" dirty="0">
                <a:latin typeface="Montserrat" panose="00000500000000000000" pitchFamily="50" charset="0"/>
              </a:rPr>
            </a:br>
            <a:endParaRPr lang="en-US" sz="1800" cap="none" dirty="0">
              <a:latin typeface="Montserrat" panose="00000500000000000000" pitchFamily="50" charset="0"/>
            </a:endParaRPr>
          </a:p>
        </p:txBody>
      </p:sp>
      <p:sp>
        <p:nvSpPr>
          <p:cNvPr id="8" name="TextBox 7"/>
          <p:cNvSpPr txBox="1"/>
          <p:nvPr/>
        </p:nvSpPr>
        <p:spPr>
          <a:xfrm>
            <a:off x="8812620" y="6642556"/>
            <a:ext cx="331379" cy="215444"/>
          </a:xfrm>
          <a:prstGeom prst="rect">
            <a:avLst/>
          </a:prstGeom>
          <a:noFill/>
        </p:spPr>
        <p:txBody>
          <a:bodyPr wrap="square" rtlCol="0">
            <a:spAutoFit/>
          </a:bodyPr>
          <a:lstStyle/>
          <a:p>
            <a:pPr algn="ctr"/>
            <a:r>
              <a:rPr lang="en-GB" sz="800" dirty="0">
                <a:latin typeface="Montserrat" panose="00000500000000000000" pitchFamily="50" charset="0"/>
              </a:rPr>
              <a:t>15</a:t>
            </a:r>
          </a:p>
        </p:txBody>
      </p:sp>
      <p:pic>
        <p:nvPicPr>
          <p:cNvPr id="3" name="Picture 2">
            <a:extLst>
              <a:ext uri="{FF2B5EF4-FFF2-40B4-BE49-F238E27FC236}">
                <a16:creationId xmlns:a16="http://schemas.microsoft.com/office/drawing/2014/main" id="{90426893-0114-CAAD-3985-A3B68DB5E280}"/>
              </a:ext>
            </a:extLst>
          </p:cNvPr>
          <p:cNvPicPr>
            <a:picLocks noChangeAspect="1"/>
          </p:cNvPicPr>
          <p:nvPr/>
        </p:nvPicPr>
        <p:blipFill>
          <a:blip r:embed="rId2"/>
          <a:stretch>
            <a:fillRect/>
          </a:stretch>
        </p:blipFill>
        <p:spPr>
          <a:xfrm>
            <a:off x="567909" y="1052229"/>
            <a:ext cx="7810851" cy="5112001"/>
          </a:xfrm>
          <a:prstGeom prst="rect">
            <a:avLst/>
          </a:prstGeom>
        </p:spPr>
      </p:pic>
    </p:spTree>
    <p:extLst>
      <p:ext uri="{BB962C8B-B14F-4D97-AF65-F5344CB8AC3E}">
        <p14:creationId xmlns:p14="http://schemas.microsoft.com/office/powerpoint/2010/main" val="823456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12419"/>
            <a:ext cx="8729932" cy="5062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55600" algn="just"/>
            <a:r>
              <a:rPr lang="en-GB" sz="1100" b="1" dirty="0">
                <a:solidFill>
                  <a:srgbClr val="000000"/>
                </a:solidFill>
                <a:latin typeface="Montserrat" panose="00000500000000000000" pitchFamily="50" charset="0"/>
                <a:ea typeface="Arial Unicode MS" pitchFamily="34" charset="-128"/>
                <a:cs typeface="Arial Unicode MS" pitchFamily="34" charset="-128"/>
              </a:rPr>
              <a:t>Interim Chair – Mark Butcher</a:t>
            </a:r>
          </a:p>
          <a:p>
            <a:pPr marL="355600" algn="just">
              <a:spcAft>
                <a:spcPts val="600"/>
              </a:spcAft>
            </a:pPr>
            <a:r>
              <a:rPr lang="en-GB" sz="1100" dirty="0">
                <a:solidFill>
                  <a:srgbClr val="0E161C"/>
                </a:solidFill>
                <a:latin typeface="Montserrat" panose="00000500000000000000" pitchFamily="2" charset="0"/>
                <a:ea typeface="Calibri" panose="020F0502020204030204" pitchFamily="34" charset="0"/>
                <a:cs typeface="Times New Roman" panose="02020603050405020304" pitchFamily="18" charset="0"/>
              </a:rPr>
              <a:t>Mark has over 20 years’ experience in the City where he was an Executive Director of GPG (UK) Holdings plc which was the UK investment arm of Guinness Peat Group plc.  In addition to investment management, he has wide experience in international accounting, corporate finance and banking transactions.  He has sat as a Non-executive Director on the Boards of a number of public and private companies and is currently a Non-executive Director of </a:t>
            </a:r>
            <a:r>
              <a:rPr lang="en-GB" sz="1100" dirty="0" err="1">
                <a:solidFill>
                  <a:srgbClr val="0E161C"/>
                </a:solidFill>
                <a:latin typeface="Montserrat" panose="00000500000000000000" pitchFamily="2" charset="0"/>
                <a:ea typeface="Calibri" panose="020F0502020204030204" pitchFamily="34" charset="0"/>
                <a:cs typeface="Times New Roman" panose="02020603050405020304" pitchFamily="18" charset="0"/>
              </a:rPr>
              <a:t>Redde</a:t>
            </a:r>
            <a:r>
              <a:rPr lang="en-GB" sz="1100" dirty="0">
                <a:solidFill>
                  <a:srgbClr val="0E161C"/>
                </a:solidFill>
                <a:latin typeface="Montserrat" panose="00000500000000000000" pitchFamily="2" charset="0"/>
                <a:ea typeface="Calibri" panose="020F0502020204030204" pitchFamily="34" charset="0"/>
                <a:cs typeface="Times New Roman" panose="02020603050405020304" pitchFamily="18" charset="0"/>
              </a:rPr>
              <a:t> Northgate plc, </a:t>
            </a:r>
            <a:r>
              <a:rPr lang="en-GB" sz="1100" dirty="0" err="1">
                <a:solidFill>
                  <a:srgbClr val="0E161C"/>
                </a:solidFill>
                <a:latin typeface="Montserrat" panose="00000500000000000000" pitchFamily="2" charset="0"/>
                <a:ea typeface="Calibri" panose="020F0502020204030204" pitchFamily="34" charset="0"/>
                <a:cs typeface="Times New Roman" panose="02020603050405020304" pitchFamily="18" charset="0"/>
              </a:rPr>
              <a:t>AssetCo</a:t>
            </a:r>
            <a:r>
              <a:rPr lang="en-GB" sz="1100" dirty="0">
                <a:solidFill>
                  <a:srgbClr val="0E161C"/>
                </a:solidFill>
                <a:latin typeface="Montserrat" panose="00000500000000000000" pitchFamily="2" charset="0"/>
                <a:ea typeface="Calibri" panose="020F0502020204030204" pitchFamily="34" charset="0"/>
                <a:cs typeface="Times New Roman" panose="02020603050405020304" pitchFamily="18" charset="0"/>
              </a:rPr>
              <a:t> plc and National Milk Records plc.  He is Chair of the audit committees of </a:t>
            </a:r>
            <a:r>
              <a:rPr lang="en-GB" sz="1100" dirty="0" err="1">
                <a:solidFill>
                  <a:srgbClr val="0E161C"/>
                </a:solidFill>
                <a:latin typeface="Montserrat" panose="00000500000000000000" pitchFamily="2" charset="0"/>
                <a:ea typeface="Calibri" panose="020F0502020204030204" pitchFamily="34" charset="0"/>
                <a:cs typeface="Times New Roman" panose="02020603050405020304" pitchFamily="18" charset="0"/>
              </a:rPr>
              <a:t>Redde</a:t>
            </a:r>
            <a:r>
              <a:rPr lang="en-GB" sz="1100" dirty="0">
                <a:solidFill>
                  <a:srgbClr val="0E161C"/>
                </a:solidFill>
                <a:latin typeface="Montserrat" panose="00000500000000000000" pitchFamily="2" charset="0"/>
                <a:ea typeface="Calibri" panose="020F0502020204030204" pitchFamily="34" charset="0"/>
                <a:cs typeface="Times New Roman" panose="02020603050405020304" pitchFamily="18" charset="0"/>
              </a:rPr>
              <a:t> Northgate plc and National Milk Records plc.  Mark graduated with a Batchelor of Commerce degree from the University of Cape Town and qualified as a Chartered Accountant in South Africa.</a:t>
            </a:r>
            <a:endParaRPr lang="en-GB" sz="1100" dirty="0">
              <a:latin typeface="Montserrat" panose="00000500000000000000" pitchFamily="2" charset="0"/>
              <a:ea typeface="Calibri" panose="020F0502020204030204" pitchFamily="34" charset="0"/>
              <a:cs typeface="Times New Roman" panose="02020603050405020304" pitchFamily="18" charset="0"/>
            </a:endParaRPr>
          </a:p>
          <a:p>
            <a:pPr marL="355600" algn="just"/>
            <a:r>
              <a:rPr lang="en-GB" sz="1100" b="1" dirty="0">
                <a:solidFill>
                  <a:srgbClr val="000000"/>
                </a:solidFill>
                <a:latin typeface="Montserrat" panose="00000500000000000000" pitchFamily="50" charset="0"/>
                <a:ea typeface="Arial Unicode MS" pitchFamily="34" charset="-128"/>
                <a:cs typeface="Arial Unicode MS" pitchFamily="34" charset="-128"/>
              </a:rPr>
              <a:t>Chief Executive Officer – Mark Cambridge</a:t>
            </a:r>
          </a:p>
          <a:p>
            <a:pPr marL="355600" algn="just">
              <a:spcAft>
                <a:spcPts val="600"/>
              </a:spcAft>
            </a:pPr>
            <a:r>
              <a:rPr lang="en-GB" sz="1100" dirty="0">
                <a:solidFill>
                  <a:srgbClr val="000000"/>
                </a:solidFill>
                <a:latin typeface="Montserrat" panose="00000500000000000000" pitchFamily="50" charset="0"/>
                <a:ea typeface="Arial Unicode MS" pitchFamily="34" charset="-128"/>
                <a:cs typeface="Arial Unicode MS" pitchFamily="34" charset="-128"/>
              </a:rPr>
              <a:t>Mark has been </a:t>
            </a:r>
            <a:r>
              <a:rPr lang="en-GB" sz="1100" dirty="0">
                <a:latin typeface="Montserrat" panose="00000500000000000000" pitchFamily="50" charset="0"/>
                <a:ea typeface="Arial Unicode MS" pitchFamily="34" charset="-128"/>
                <a:cs typeface="Arial Unicode MS" pitchFamily="34" charset="-128"/>
              </a:rPr>
              <a:t>Chief Executive since </a:t>
            </a:r>
            <a:r>
              <a:rPr lang="en-GB" sz="1100" dirty="0">
                <a:solidFill>
                  <a:srgbClr val="000000"/>
                </a:solidFill>
                <a:latin typeface="Montserrat" panose="00000500000000000000" pitchFamily="50" charset="0"/>
                <a:ea typeface="Arial Unicode MS" pitchFamily="34" charset="-128"/>
                <a:cs typeface="Arial Unicode MS" pitchFamily="34" charset="-128"/>
              </a:rPr>
              <a:t>January 2008 after being appointed to the Board in June 2007, and acted temporarily as Chair between October 2022 and February 2023. Mark is the Managing Director of the operating subsidiary Zytronic Displays Limited a position he has held since 2006 where he has held the prior positions of Sales and Marketing Director and Technical and Quality Director and is also President of its subsidiary Zytronic Inc. Mark is a Materials Science graduate with prior industrial experience in the </a:t>
            </a:r>
            <a:r>
              <a:rPr lang="en-GB" sz="1100" dirty="0">
                <a:solidFill>
                  <a:srgbClr val="000000"/>
                </a:solidFill>
                <a:latin typeface="Montserrat" panose="00000500000000000000" pitchFamily="50" charset="0"/>
                <a:ea typeface="Arial Unicode MS" pitchFamily="34" charset="-128"/>
              </a:rPr>
              <a:t>nuclear and metal casting industries and has a Securities Institute Certificate in Corporate Finance. </a:t>
            </a:r>
          </a:p>
          <a:p>
            <a:pPr marL="355600" algn="just"/>
            <a:r>
              <a:rPr lang="en-GB" sz="1100" b="1" dirty="0">
                <a:solidFill>
                  <a:srgbClr val="000000"/>
                </a:solidFill>
                <a:latin typeface="Montserrat" panose="00000500000000000000" pitchFamily="50" charset="0"/>
                <a:ea typeface="Arial Unicode MS" pitchFamily="34" charset="-128"/>
                <a:cs typeface="Arial Unicode MS" pitchFamily="34" charset="-128"/>
              </a:rPr>
              <a:t>Group Finance Director – Claire Smith</a:t>
            </a:r>
          </a:p>
          <a:p>
            <a:pPr marL="355600" algn="just">
              <a:spcAft>
                <a:spcPts val="600"/>
              </a:spcAft>
            </a:pPr>
            <a:r>
              <a:rPr lang="en-GB" sz="1100" dirty="0">
                <a:solidFill>
                  <a:srgbClr val="000000"/>
                </a:solidFill>
                <a:latin typeface="Montserrat" panose="00000500000000000000" pitchFamily="50" charset="0"/>
                <a:ea typeface="Arial Unicode MS" pitchFamily="34" charset="-128"/>
                <a:cs typeface="Arial Unicode MS" pitchFamily="34" charset="-128"/>
              </a:rPr>
              <a:t>Claire is a graduate in Business and Finance, CIMA accredited with a certificate in International Cash Management. She held various positions with Procter &amp; Gamble and the NAAFI, before joining Zytronic Displays Limited in April 2007, as Group Financial Controller. In 2012, Claire was appointed Finance Director of the operating subsidiary Zytronic Displays Limited and Finance Director of Zytronic Plc in January 2014. Claire is also the Group Company Secretary</a:t>
            </a:r>
          </a:p>
          <a:p>
            <a:pPr marL="355600" algn="just"/>
            <a:r>
              <a:rPr lang="en-GB" sz="1100" b="1" dirty="0">
                <a:latin typeface="Montserrat" panose="00000500000000000000" pitchFamily="50" charset="0"/>
                <a:ea typeface="Arial Unicode MS" pitchFamily="34" charset="-128"/>
                <a:cs typeface="Arial Unicode MS" pitchFamily="34" charset="-128"/>
              </a:rPr>
              <a:t>Non-Executive Director </a:t>
            </a:r>
            <a:r>
              <a:rPr lang="en-GB" sz="1100" b="1" dirty="0">
                <a:solidFill>
                  <a:srgbClr val="000000"/>
                </a:solidFill>
                <a:latin typeface="Montserrat" panose="00000500000000000000" pitchFamily="50" charset="0"/>
                <a:ea typeface="Arial Unicode MS" pitchFamily="34" charset="-128"/>
                <a:cs typeface="Arial Unicode MS" pitchFamily="34" charset="-128"/>
              </a:rPr>
              <a:t>–</a:t>
            </a:r>
            <a:r>
              <a:rPr lang="en-GB" sz="1100" b="1" dirty="0">
                <a:latin typeface="Montserrat" panose="00000500000000000000" pitchFamily="50" charset="0"/>
                <a:ea typeface="Arial Unicode MS" pitchFamily="34" charset="-128"/>
                <a:cs typeface="Arial Unicode MS" pitchFamily="34" charset="-128"/>
              </a:rPr>
              <a:t> John Walter</a:t>
            </a:r>
          </a:p>
          <a:p>
            <a:pPr marL="355600" algn="just">
              <a:spcAft>
                <a:spcPts val="600"/>
              </a:spcAft>
            </a:pPr>
            <a:r>
              <a:rPr lang="en-GB" sz="1100" dirty="0">
                <a:solidFill>
                  <a:srgbClr val="000000"/>
                </a:solidFill>
                <a:latin typeface="Montserrat" panose="00000500000000000000" pitchFamily="50" charset="0"/>
                <a:ea typeface="Arial Unicode MS" pitchFamily="34" charset="-128"/>
                <a:cs typeface="Arial Unicode MS" pitchFamily="34" charset="-128"/>
              </a:rPr>
              <a:t>John has for the last 15 years been independently managing funds, investing in under researched UK small and mid-cap stocks, having previously founding and working at Metis Asset Management between 2006 and 2008. Prior to this John was an equity research analyst at Equity Investigator and a former Vice President of Chase Manhattan International where he built the bank’s high yield distribution base in Europe. John is also Chair of the Friends of Herne Hill Velodrome and governor at Harris Academy, Clapham. John holds a Master degree in Social Anthropology with International Relations from the University of St Andrews.</a:t>
            </a:r>
          </a:p>
        </p:txBody>
      </p:sp>
      <p:sp>
        <p:nvSpPr>
          <p:cNvPr id="5" name="Title 1"/>
          <p:cNvSpPr>
            <a:spLocks noGrp="1"/>
          </p:cNvSpPr>
          <p:nvPr>
            <p:ph type="title"/>
          </p:nvPr>
        </p:nvSpPr>
        <p:spPr>
          <a:xfrm>
            <a:off x="435953" y="354218"/>
            <a:ext cx="6025232" cy="404908"/>
          </a:xfrm>
        </p:spPr>
        <p:txBody>
          <a:bodyPr/>
          <a:lstStyle/>
          <a:p>
            <a:r>
              <a:rPr lang="en-US" cap="none" dirty="0">
                <a:latin typeface="Montserrat" panose="00000500000000000000" pitchFamily="50" charset="0"/>
              </a:rPr>
              <a:t>The Board</a:t>
            </a:r>
          </a:p>
        </p:txBody>
      </p:sp>
      <p:sp>
        <p:nvSpPr>
          <p:cNvPr id="6" name="TextBox 5"/>
          <p:cNvSpPr txBox="1"/>
          <p:nvPr/>
        </p:nvSpPr>
        <p:spPr>
          <a:xfrm>
            <a:off x="8729932" y="6642556"/>
            <a:ext cx="414068" cy="338554"/>
          </a:xfrm>
          <a:prstGeom prst="rect">
            <a:avLst/>
          </a:prstGeom>
          <a:noFill/>
        </p:spPr>
        <p:txBody>
          <a:bodyPr wrap="square" rtlCol="0">
            <a:spAutoFit/>
          </a:bodyPr>
          <a:lstStyle/>
          <a:p>
            <a:pPr algn="ctr"/>
            <a:r>
              <a:rPr lang="en-GB" sz="800" dirty="0">
                <a:latin typeface="Montserrat" panose="00000500000000000000" pitchFamily="50" charset="0"/>
              </a:rPr>
              <a:t>16</a:t>
            </a:r>
          </a:p>
          <a:p>
            <a:pPr algn="ctr"/>
            <a:endParaRPr lang="en-GB" sz="800" dirty="0">
              <a:latin typeface="Montserrat" panose="00000500000000000000" pitchFamily="50" charset="0"/>
            </a:endParaRPr>
          </a:p>
        </p:txBody>
      </p:sp>
    </p:spTree>
    <p:extLst>
      <p:ext uri="{BB962C8B-B14F-4D97-AF65-F5344CB8AC3E}">
        <p14:creationId xmlns:p14="http://schemas.microsoft.com/office/powerpoint/2010/main" val="182934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572" y="300351"/>
            <a:ext cx="6029865" cy="458773"/>
          </a:xfrm>
        </p:spPr>
        <p:txBody>
          <a:bodyPr/>
          <a:lstStyle/>
          <a:p>
            <a:r>
              <a:rPr lang="en-US" cap="none" dirty="0">
                <a:latin typeface="Montserrat" panose="00000500000000000000" pitchFamily="50" charset="0"/>
              </a:rPr>
              <a:t>Overview</a:t>
            </a:r>
          </a:p>
        </p:txBody>
      </p:sp>
      <p:sp>
        <p:nvSpPr>
          <p:cNvPr id="5" name="TextBox 4"/>
          <p:cNvSpPr txBox="1"/>
          <p:nvPr/>
        </p:nvSpPr>
        <p:spPr>
          <a:xfrm>
            <a:off x="8885208" y="6642556"/>
            <a:ext cx="258792" cy="215444"/>
          </a:xfrm>
          <a:prstGeom prst="rect">
            <a:avLst/>
          </a:prstGeom>
          <a:noFill/>
        </p:spPr>
        <p:txBody>
          <a:bodyPr wrap="square" rtlCol="0">
            <a:spAutoFit/>
          </a:bodyPr>
          <a:lstStyle/>
          <a:p>
            <a:pPr algn="ctr"/>
            <a:r>
              <a:rPr lang="en-GB" sz="800" dirty="0">
                <a:latin typeface="Montserrat" panose="00000500000000000000" pitchFamily="50" charset="0"/>
              </a:rPr>
              <a:t>1</a:t>
            </a:r>
          </a:p>
        </p:txBody>
      </p:sp>
      <p:sp>
        <p:nvSpPr>
          <p:cNvPr id="6" name="Rectangle 5">
            <a:extLst>
              <a:ext uri="{FF2B5EF4-FFF2-40B4-BE49-F238E27FC236}">
                <a16:creationId xmlns:a16="http://schemas.microsoft.com/office/drawing/2014/main" id="{9C517974-B6A5-4FE7-A7D3-F693E0CBF7B4}"/>
              </a:ext>
            </a:extLst>
          </p:cNvPr>
          <p:cNvSpPr>
            <a:spLocks noChangeArrowheads="1"/>
          </p:cNvSpPr>
          <p:nvPr/>
        </p:nvSpPr>
        <p:spPr bwMode="auto">
          <a:xfrm>
            <a:off x="169737" y="1391008"/>
            <a:ext cx="8804526" cy="401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622300" lvl="2" indent="-260350">
              <a:spcAft>
                <a:spcPts val="600"/>
              </a:spcAft>
              <a:buFont typeface="Wingdings" pitchFamily="2" charset="2"/>
              <a:buChar char="§"/>
            </a:pPr>
            <a:r>
              <a:rPr lang="en-GB" sz="1600" dirty="0">
                <a:solidFill>
                  <a:srgbClr val="000000"/>
                </a:solidFill>
                <a:latin typeface="Montserrat" panose="00000500000000000000" pitchFamily="50" charset="0"/>
                <a:cs typeface="Arial" charset="0"/>
              </a:rPr>
              <a:t>Decrease in revenues to £4.7m (H1 FY22: £5.9m)</a:t>
            </a:r>
          </a:p>
          <a:p>
            <a:pPr marL="627063" marR="150495" lvl="0" indent="-268288" algn="just">
              <a:lnSpc>
                <a:spcPct val="107000"/>
              </a:lnSpc>
              <a:spcAft>
                <a:spcPts val="600"/>
              </a:spcAft>
              <a:buFont typeface="Wingdings" panose="05000000000000000000" pitchFamily="2" charset="2"/>
              <a:buChar char=""/>
              <a:tabLst>
                <a:tab pos="228600" algn="l"/>
              </a:tabLst>
            </a:pPr>
            <a:r>
              <a:rPr lang="en-GB" sz="1600" dirty="0">
                <a:latin typeface="Montserrat" panose="00000500000000000000" pitchFamily="50" charset="0"/>
                <a:ea typeface="Times New Roman" panose="02020603050405020304" pitchFamily="18" charset="0"/>
                <a:cs typeface="Times New Roman" panose="02020603050405020304" pitchFamily="18" charset="0"/>
              </a:rPr>
              <a:t>Reduced Gaming revenues, due customer overstocking in FY22 and several of our customers being affected by a voluntary Chapter 11 bankruptcy petition by Aruze Gaming America Inc (“AGA”) </a:t>
            </a:r>
            <a:endParaRPr lang="en-GB" sz="1600" dirty="0">
              <a:effectLst/>
              <a:latin typeface="Montserrat" panose="00000500000000000000" pitchFamily="50" charset="0"/>
              <a:ea typeface="Times New Roman" panose="02020603050405020304" pitchFamily="18" charset="0"/>
              <a:cs typeface="Times New Roman" panose="02020603050405020304" pitchFamily="18" charset="0"/>
            </a:endParaRPr>
          </a:p>
          <a:p>
            <a:pPr marL="627063" marR="150495" lvl="0" indent="-268288">
              <a:lnSpc>
                <a:spcPct val="107000"/>
              </a:lnSpc>
              <a:spcAft>
                <a:spcPts val="600"/>
              </a:spcAft>
              <a:buFont typeface="Wingdings" panose="05000000000000000000" pitchFamily="2" charset="2"/>
              <a:buChar char=""/>
              <a:tabLst>
                <a:tab pos="228600" algn="l"/>
              </a:tabLst>
            </a:pPr>
            <a:r>
              <a:rPr lang="en-GB" sz="1600" dirty="0">
                <a:effectLst/>
                <a:latin typeface="Montserrat" panose="00000500000000000000" pitchFamily="50" charset="0"/>
                <a:ea typeface="Times New Roman" panose="02020603050405020304" pitchFamily="18" charset="0"/>
                <a:cs typeface="Times New Roman" panose="02020603050405020304" pitchFamily="18" charset="0"/>
              </a:rPr>
              <a:t>Vending revenues affected </a:t>
            </a:r>
            <a:r>
              <a:rPr lang="en-GB" sz="1600" dirty="0">
                <a:latin typeface="Montserrat" panose="00000500000000000000" pitchFamily="50" charset="0"/>
                <a:ea typeface="Times New Roman" panose="02020603050405020304" pitchFamily="18" charset="0"/>
                <a:cs typeface="Times New Roman" panose="02020603050405020304" pitchFamily="18" charset="0"/>
              </a:rPr>
              <a:t>by a customer overstocking in </a:t>
            </a:r>
            <a:r>
              <a:rPr lang="en-GB" sz="1600" dirty="0">
                <a:effectLst/>
                <a:latin typeface="Montserrat" panose="00000500000000000000" pitchFamily="50" charset="0"/>
                <a:ea typeface="Times New Roman" panose="02020603050405020304" pitchFamily="18" charset="0"/>
                <a:cs typeface="Times New Roman" panose="02020603050405020304" pitchFamily="18" charset="0"/>
              </a:rPr>
              <a:t>FY22</a:t>
            </a:r>
          </a:p>
          <a:p>
            <a:pPr marL="627063" marR="150495" lvl="0" indent="-268288">
              <a:lnSpc>
                <a:spcPct val="107000"/>
              </a:lnSpc>
              <a:spcAft>
                <a:spcPts val="600"/>
              </a:spcAft>
              <a:buFont typeface="Wingdings" panose="05000000000000000000" pitchFamily="2" charset="2"/>
              <a:buChar char=""/>
              <a:tabLst>
                <a:tab pos="228600" algn="l"/>
              </a:tabLst>
            </a:pPr>
            <a:r>
              <a:rPr lang="en-GB" sz="1600" dirty="0">
                <a:solidFill>
                  <a:srgbClr val="000000"/>
                </a:solidFill>
                <a:latin typeface="Montserrat" panose="00000500000000000000" pitchFamily="50" charset="0"/>
                <a:ea typeface="Times New Roman" panose="02020603050405020304" pitchFamily="18" charset="0"/>
                <a:cs typeface="Times New Roman" panose="02020603050405020304" pitchFamily="18" charset="0"/>
              </a:rPr>
              <a:t>Gross margin of 23.5%, 4.5% impact of £0.2m AGA-related stock impairment (H1 FY22: 31.7%)</a:t>
            </a:r>
            <a:endParaRPr lang="en-GB" sz="1600" dirty="0">
              <a:solidFill>
                <a:srgbClr val="000000"/>
              </a:solidFill>
              <a:effectLst/>
              <a:latin typeface="Montserrat" panose="00000500000000000000" pitchFamily="50" charset="0"/>
              <a:ea typeface="Times New Roman" panose="02020603050405020304" pitchFamily="18" charset="0"/>
              <a:cs typeface="Times New Roman" panose="02020603050405020304" pitchFamily="18" charset="0"/>
            </a:endParaRPr>
          </a:p>
          <a:p>
            <a:pPr marL="638175" lvl="2" indent="-285750">
              <a:buFont typeface="Wingdings" pitchFamily="2" charset="2"/>
              <a:buChar char="§"/>
              <a:tabLst>
                <a:tab pos="628650" algn="l"/>
              </a:tabLst>
            </a:pPr>
            <a:r>
              <a:rPr lang="en-GB" sz="1600" dirty="0">
                <a:solidFill>
                  <a:srgbClr val="000000"/>
                </a:solidFill>
                <a:effectLst/>
                <a:latin typeface="Montserrat" panose="00000500000000000000" pitchFamily="50" charset="0"/>
                <a:ea typeface="Times New Roman" panose="02020603050405020304" pitchFamily="18" charset="0"/>
                <a:cs typeface="Times New Roman" panose="02020603050405020304" pitchFamily="18" charset="0"/>
              </a:rPr>
              <a:t>EBITDA loss of £0.6m (H1 FY22: EBITDA £0.8m)</a:t>
            </a:r>
            <a:endParaRPr lang="en-GB" sz="1600" dirty="0">
              <a:solidFill>
                <a:srgbClr val="000000"/>
              </a:solidFill>
              <a:latin typeface="Montserrat" panose="00000500000000000000" pitchFamily="50" charset="0"/>
              <a:ea typeface="Times New Roman" panose="02020603050405020304" pitchFamily="18" charset="0"/>
              <a:cs typeface="Times New Roman" panose="02020603050405020304" pitchFamily="18" charset="0"/>
            </a:endParaRPr>
          </a:p>
          <a:p>
            <a:pPr marL="622300" lvl="2">
              <a:spcAft>
                <a:spcPts val="600"/>
              </a:spcAft>
              <a:tabLst>
                <a:tab pos="628650" algn="l"/>
                <a:tab pos="712788" algn="l"/>
              </a:tabLst>
            </a:pPr>
            <a:r>
              <a:rPr lang="en-GB" sz="1600" dirty="0">
                <a:solidFill>
                  <a:srgbClr val="000000"/>
                </a:solidFill>
                <a:effectLst/>
                <a:latin typeface="Montserrat" panose="00000500000000000000" pitchFamily="50" charset="0"/>
                <a:ea typeface="Times New Roman" panose="02020603050405020304" pitchFamily="18" charset="0"/>
                <a:cs typeface="Times New Roman" panose="02020603050405020304" pitchFamily="18" charset="0"/>
              </a:rPr>
              <a:t>L</a:t>
            </a:r>
            <a:r>
              <a:rPr lang="en-GB" sz="1600" dirty="0">
                <a:solidFill>
                  <a:srgbClr val="000000"/>
                </a:solidFill>
                <a:latin typeface="Montserrat" panose="00000500000000000000" pitchFamily="50" charset="0"/>
                <a:cs typeface="Arial" charset="0"/>
              </a:rPr>
              <a:t>BT of £0.9m (H1 FY22: PBT £0.4m), £0.3m of losses associated with     impairment of doubtful receivables, due to AGA</a:t>
            </a:r>
          </a:p>
          <a:p>
            <a:pPr marL="638175" lvl="2" indent="-285750">
              <a:spcAft>
                <a:spcPts val="600"/>
              </a:spcAft>
              <a:buFont typeface="Wingdings" pitchFamily="2" charset="2"/>
              <a:buChar char="§"/>
              <a:tabLst>
                <a:tab pos="628650" algn="l"/>
              </a:tabLst>
            </a:pPr>
            <a:r>
              <a:rPr lang="en-GB" sz="1600" dirty="0">
                <a:solidFill>
                  <a:srgbClr val="000000"/>
                </a:solidFill>
                <a:latin typeface="Montserrat" panose="00000500000000000000" pitchFamily="50" charset="0"/>
                <a:cs typeface="Arial" charset="0"/>
              </a:rPr>
              <a:t>Basic LPS of 7.5p (H1 FY22: EPS 3.0p)</a:t>
            </a:r>
          </a:p>
          <a:p>
            <a:pPr marL="638175" lvl="2" indent="-285750">
              <a:spcAft>
                <a:spcPts val="600"/>
              </a:spcAft>
              <a:buFont typeface="Wingdings" pitchFamily="2" charset="2"/>
              <a:buChar char="§"/>
              <a:tabLst>
                <a:tab pos="628650" algn="l"/>
              </a:tabLst>
            </a:pPr>
            <a:r>
              <a:rPr lang="en-GB" sz="1600" dirty="0">
                <a:solidFill>
                  <a:srgbClr val="000000"/>
                </a:solidFill>
                <a:latin typeface="Montserrat" panose="00000500000000000000" pitchFamily="50" charset="0"/>
                <a:cs typeface="Arial" charset="0"/>
              </a:rPr>
              <a:t>No interim dividend proposed (H1 FY22: Nil)</a:t>
            </a:r>
          </a:p>
          <a:p>
            <a:pPr marL="638175" lvl="2" indent="-285750">
              <a:spcAft>
                <a:spcPts val="600"/>
              </a:spcAft>
              <a:buFont typeface="Wingdings" pitchFamily="2" charset="2"/>
              <a:buChar char="§"/>
              <a:tabLst>
                <a:tab pos="628650" algn="l"/>
              </a:tabLst>
            </a:pPr>
            <a:r>
              <a:rPr lang="en-GB" sz="1600" dirty="0">
                <a:solidFill>
                  <a:srgbClr val="000000"/>
                </a:solidFill>
                <a:latin typeface="Montserrat" panose="00000500000000000000" pitchFamily="50" charset="0"/>
                <a:cs typeface="Arial" charset="0"/>
              </a:rPr>
              <a:t>Closing net cash of £5.4m (30 September 2022: £6.4m)</a:t>
            </a:r>
          </a:p>
        </p:txBody>
      </p:sp>
      <p:sp>
        <p:nvSpPr>
          <p:cNvPr id="3" name="TextBox 2">
            <a:extLst>
              <a:ext uri="{FF2B5EF4-FFF2-40B4-BE49-F238E27FC236}">
                <a16:creationId xmlns:a16="http://schemas.microsoft.com/office/drawing/2014/main" id="{D7799E6E-A76F-8F65-E2A6-1F1E07C29AF6}"/>
              </a:ext>
            </a:extLst>
          </p:cNvPr>
          <p:cNvSpPr txBox="1"/>
          <p:nvPr/>
        </p:nvSpPr>
        <p:spPr>
          <a:xfrm>
            <a:off x="379190" y="6611779"/>
            <a:ext cx="8144759" cy="246221"/>
          </a:xfrm>
          <a:prstGeom prst="rect">
            <a:avLst/>
          </a:prstGeom>
          <a:noFill/>
        </p:spPr>
        <p:txBody>
          <a:bodyPr wrap="square" rtlCol="0">
            <a:spAutoFit/>
          </a:bodyPr>
          <a:lstStyle/>
          <a:p>
            <a:r>
              <a:rPr lang="en-GB" sz="1000" dirty="0">
                <a:latin typeface="Montserrat" panose="00000500000000000000" pitchFamily="50" charset="0"/>
              </a:rPr>
              <a:t>Note: - All monetary values, except EPS, individually reported across the presentation are rounded to the nearest £0.1m</a:t>
            </a:r>
          </a:p>
        </p:txBody>
      </p:sp>
    </p:spTree>
    <p:extLst>
      <p:ext uri="{BB962C8B-B14F-4D97-AF65-F5344CB8AC3E}">
        <p14:creationId xmlns:p14="http://schemas.microsoft.com/office/powerpoint/2010/main" val="91542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256" y="290473"/>
            <a:ext cx="6029864" cy="457672"/>
          </a:xfrm>
        </p:spPr>
        <p:txBody>
          <a:bodyPr/>
          <a:lstStyle/>
          <a:p>
            <a:r>
              <a:rPr lang="en-US" cap="none" dirty="0">
                <a:latin typeface="Montserrat" panose="00000500000000000000" pitchFamily="50" charset="0"/>
              </a:rPr>
              <a:t>Statement of comprehensive income</a:t>
            </a:r>
          </a:p>
        </p:txBody>
      </p:sp>
      <p:sp>
        <p:nvSpPr>
          <p:cNvPr id="5" name="Rectangle 4"/>
          <p:cNvSpPr>
            <a:spLocks noChangeArrowheads="1"/>
          </p:cNvSpPr>
          <p:nvPr/>
        </p:nvSpPr>
        <p:spPr bwMode="auto">
          <a:xfrm>
            <a:off x="0" y="1055444"/>
            <a:ext cx="8885208" cy="5093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628650" marR="0" lvl="1" indent="-273050" algn="l" defTabSz="914400" rtl="0" eaLnBrk="1" fontAlgn="auto" latinLnBrk="0" hangingPunct="1">
              <a:lnSpc>
                <a:spcPct val="100000"/>
              </a:lnSpc>
              <a:spcBef>
                <a:spcPts val="0"/>
              </a:spcBef>
              <a:spcAft>
                <a:spcPts val="600"/>
              </a:spcAft>
              <a:buClrTx/>
              <a:buSzTx/>
              <a:buFont typeface="Wingdings" pitchFamily="2" charset="2"/>
              <a:buChar char="§"/>
              <a:tabLst/>
              <a:defRPr/>
            </a:pPr>
            <a:r>
              <a:rPr kumimoji="0" lang="en-GB" sz="1600" b="0" i="0" u="none" strike="noStrike" kern="1200" cap="none" spc="0" normalizeH="0" baseline="0" noProof="0" dirty="0">
                <a:ln>
                  <a:noFill/>
                </a:ln>
                <a:solidFill>
                  <a:srgbClr val="000000"/>
                </a:solidFill>
                <a:effectLst/>
                <a:uLnTx/>
                <a:uFillTx/>
                <a:latin typeface="Montserrat" panose="00000500000000000000" pitchFamily="50" charset="0"/>
                <a:ea typeface="+mn-ea"/>
                <a:cs typeface="Arial" charset="0"/>
              </a:rPr>
              <a:t>Group revenue £4.7m (H1 FY22: £5.9m)</a:t>
            </a:r>
            <a:endParaRPr kumimoji="0" lang="en-GB" sz="800" b="0" i="0" u="none" strike="noStrike" kern="1200" cap="none" spc="0" normalizeH="0" baseline="0" noProof="0" dirty="0">
              <a:ln>
                <a:noFill/>
              </a:ln>
              <a:solidFill>
                <a:srgbClr val="000000"/>
              </a:solidFill>
              <a:effectLst/>
              <a:uLnTx/>
              <a:uFillTx/>
              <a:latin typeface="Montserrat" panose="00000500000000000000" pitchFamily="50" charset="0"/>
              <a:ea typeface="+mn-ea"/>
              <a:cs typeface="Arial" charset="0"/>
            </a:endParaRPr>
          </a:p>
          <a:p>
            <a:pPr marL="638175" marR="0" lvl="2" indent="-285750" algn="l" defTabSz="914400" rtl="0" eaLnBrk="1" fontAlgn="auto" latinLnBrk="0" hangingPunct="1">
              <a:lnSpc>
                <a:spcPct val="100000"/>
              </a:lnSpc>
              <a:spcBef>
                <a:spcPts val="0"/>
              </a:spcBef>
              <a:spcAft>
                <a:spcPts val="600"/>
              </a:spcAft>
              <a:buClrTx/>
              <a:buSzTx/>
              <a:buFont typeface="Wingdings" pitchFamily="2" charset="2"/>
              <a:buChar char="§"/>
              <a:tabLst/>
              <a:defRPr/>
            </a:pPr>
            <a:r>
              <a:rPr kumimoji="0" lang="en-GB" sz="1600" b="0" i="0" u="none" strike="noStrike" kern="1200" cap="none" spc="0" normalizeH="0" baseline="0" noProof="0" dirty="0">
                <a:ln>
                  <a:noFill/>
                </a:ln>
                <a:solidFill>
                  <a:srgbClr val="000000"/>
                </a:solidFill>
                <a:effectLst/>
                <a:uLnTx/>
                <a:uFillTx/>
                <a:latin typeface="Montserrat" panose="00000500000000000000" pitchFamily="50" charset="0"/>
                <a:ea typeface="+mn-ea"/>
                <a:cs typeface="Arial" charset="0"/>
              </a:rPr>
              <a:t>Gross profit margin of 23.5% (H1 FY22: 31.7%)</a:t>
            </a:r>
          </a:p>
          <a:p>
            <a:pPr marL="912813" marR="0" lvl="3"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500" b="0" i="0" u="none" strike="noStrike" kern="1200" cap="none" spc="0" normalizeH="0" baseline="0" noProof="0" dirty="0">
                <a:ln>
                  <a:noFill/>
                </a:ln>
                <a:solidFill>
                  <a:srgbClr val="000000"/>
                </a:solidFill>
                <a:effectLst/>
                <a:uLnTx/>
                <a:uFillTx/>
                <a:latin typeface="Montserrat" panose="00000500000000000000" pitchFamily="50" charset="0"/>
                <a:ea typeface="+mn-ea"/>
                <a:cs typeface="Arial" charset="0"/>
              </a:rPr>
              <a:t>4.5% impact of £0.2m AGA-related stock impairment</a:t>
            </a:r>
          </a:p>
          <a:p>
            <a:pPr marL="912813" lvl="3" indent="-285750">
              <a:spcAft>
                <a:spcPts val="300"/>
              </a:spcAft>
              <a:buFont typeface="Arial" panose="020B0604020202020204" pitchFamily="34" charset="0"/>
              <a:buChar char="•"/>
              <a:defRPr/>
            </a:pPr>
            <a:r>
              <a:rPr lang="en-GB" sz="1500" dirty="0">
                <a:solidFill>
                  <a:srgbClr val="000000"/>
                </a:solidFill>
                <a:latin typeface="Montserrat" panose="00000500000000000000" pitchFamily="50" charset="0"/>
                <a:cs typeface="Arial" charset="0"/>
              </a:rPr>
              <a:t>Change in sales mix, adversely impacted margin – lower volume of larger format sensors sold over period</a:t>
            </a:r>
          </a:p>
          <a:p>
            <a:pPr marL="912813" lvl="3" indent="-285750">
              <a:spcAft>
                <a:spcPts val="600"/>
              </a:spcAft>
              <a:buFont typeface="Arial" panose="020B0604020202020204" pitchFamily="34" charset="0"/>
              <a:buChar char="•"/>
              <a:defRPr/>
            </a:pPr>
            <a:r>
              <a:rPr lang="en-GB" sz="1500" dirty="0">
                <a:solidFill>
                  <a:srgbClr val="000000"/>
                </a:solidFill>
                <a:latin typeface="Montserrat" panose="00000500000000000000" pitchFamily="50" charset="0"/>
                <a:cs typeface="Arial" charset="0"/>
              </a:rPr>
              <a:t>April 2022 pay awards impact H1 FY23 vs H1 FY22 (April 2023 pay awards will impact H2 FY23)</a:t>
            </a:r>
          </a:p>
          <a:p>
            <a:pPr marL="638175" marR="0" lvl="2" indent="-285750" algn="l" defTabSz="914400" rtl="0" eaLnBrk="1" fontAlgn="auto" latinLnBrk="0" hangingPunct="1">
              <a:lnSpc>
                <a:spcPct val="100000"/>
              </a:lnSpc>
              <a:spcBef>
                <a:spcPts val="0"/>
              </a:spcBef>
              <a:spcAft>
                <a:spcPts val="600"/>
              </a:spcAft>
              <a:buClrTx/>
              <a:buSzTx/>
              <a:buFont typeface="Wingdings" pitchFamily="2" charset="2"/>
              <a:buChar char="§"/>
              <a:tabLst>
                <a:tab pos="628650" algn="l"/>
              </a:tabLst>
              <a:defRPr/>
            </a:pPr>
            <a:r>
              <a:rPr kumimoji="0" lang="en-GB" sz="1600" b="0" i="0" u="none" strike="noStrike" kern="1200" cap="none" spc="0" normalizeH="0" baseline="0" noProof="0" dirty="0">
                <a:ln>
                  <a:noFill/>
                </a:ln>
                <a:solidFill>
                  <a:srgbClr val="000000"/>
                </a:solidFill>
                <a:effectLst/>
                <a:uLnTx/>
                <a:uFillTx/>
                <a:latin typeface="Montserrat" panose="00000500000000000000" pitchFamily="50" charset="0"/>
                <a:ea typeface="+mn-ea"/>
                <a:cs typeface="Arial" charset="0"/>
              </a:rPr>
              <a:t>Admin expenses of £2.0m (H1 FY22: £1.3m)</a:t>
            </a:r>
          </a:p>
          <a:p>
            <a:pPr marL="912813" lvl="3" indent="-285750">
              <a:spcAft>
                <a:spcPts val="300"/>
              </a:spcAft>
              <a:buFont typeface="Arial" panose="020B0604020202020204" pitchFamily="34" charset="0"/>
              <a:buChar char="•"/>
              <a:defRPr/>
            </a:pPr>
            <a:r>
              <a:rPr lang="en-GB" sz="1500" dirty="0">
                <a:solidFill>
                  <a:srgbClr val="000000"/>
                </a:solidFill>
                <a:latin typeface="Montserrat" panose="00000500000000000000" pitchFamily="50" charset="0"/>
                <a:cs typeface="Arial" charset="0"/>
              </a:rPr>
              <a:t>£0.3m doubtful receivables impaired associated with AGA</a:t>
            </a:r>
          </a:p>
          <a:p>
            <a:pPr marL="912813" lvl="3" indent="-285750">
              <a:spcAft>
                <a:spcPts val="300"/>
              </a:spcAft>
              <a:buFont typeface="Arial" panose="020B0604020202020204" pitchFamily="34" charset="0"/>
              <a:buChar char="•"/>
              <a:defRPr/>
            </a:pPr>
            <a:r>
              <a:rPr lang="en-GB" sz="1500" dirty="0">
                <a:solidFill>
                  <a:srgbClr val="000000"/>
                </a:solidFill>
                <a:latin typeface="Montserrat" panose="00000500000000000000" pitchFamily="50" charset="0"/>
                <a:cs typeface="Arial" charset="0"/>
              </a:rPr>
              <a:t>Higher travel and subsistence and marketing costs around increased prospecting activity</a:t>
            </a:r>
          </a:p>
          <a:p>
            <a:pPr marL="912813" lvl="3" indent="-285750">
              <a:spcAft>
                <a:spcPts val="600"/>
              </a:spcAft>
              <a:buFont typeface="Arial" panose="020B0604020202020204" pitchFamily="34" charset="0"/>
              <a:buChar char="•"/>
              <a:defRPr/>
            </a:pPr>
            <a:r>
              <a:rPr lang="en-GB" sz="1500" dirty="0">
                <a:solidFill>
                  <a:srgbClr val="000000"/>
                </a:solidFill>
                <a:latin typeface="Montserrat" panose="00000500000000000000" pitchFamily="50" charset="0"/>
                <a:cs typeface="Arial" charset="0"/>
              </a:rPr>
              <a:t>April 2022 pay awards impact H1 FY23 vs H1 FY22 (April 2023 pay awards will impact H2 FY23)</a:t>
            </a:r>
          </a:p>
          <a:p>
            <a:pPr marL="638175" marR="0" lvl="2" indent="-285750" algn="l" defTabSz="914400" rtl="0" eaLnBrk="1" fontAlgn="auto" latinLnBrk="0" hangingPunct="1">
              <a:lnSpc>
                <a:spcPct val="100000"/>
              </a:lnSpc>
              <a:spcBef>
                <a:spcPts val="0"/>
              </a:spcBef>
              <a:spcAft>
                <a:spcPts val="600"/>
              </a:spcAft>
              <a:buClrTx/>
              <a:buSzTx/>
              <a:buFont typeface="Wingdings" pitchFamily="2" charset="2"/>
              <a:buChar char="§"/>
              <a:tabLst>
                <a:tab pos="628650" algn="l"/>
              </a:tabLst>
              <a:defRPr/>
            </a:pPr>
            <a:r>
              <a:rPr kumimoji="0" lang="en-GB" sz="1600" b="0" i="0" u="none" strike="noStrike" kern="1200" cap="none" spc="0" normalizeH="0" baseline="0" noProof="0" dirty="0">
                <a:ln>
                  <a:noFill/>
                </a:ln>
                <a:solidFill>
                  <a:srgbClr val="000000"/>
                </a:solidFill>
                <a:effectLst/>
                <a:uLnTx/>
                <a:uFillTx/>
                <a:latin typeface="Montserrat" panose="00000500000000000000" pitchFamily="50" charset="0"/>
                <a:ea typeface="+mn-ea"/>
                <a:cs typeface="Arial" charset="0"/>
              </a:rPr>
              <a:t>EBITDA loss of £0.6m (H1 FY22: EBITDA £0.8m)</a:t>
            </a:r>
            <a:endParaRPr kumimoji="0" lang="en-GB" sz="800" b="0" i="0" u="none" strike="noStrike" kern="1200" cap="none" spc="0" normalizeH="0" baseline="0" noProof="0" dirty="0">
              <a:ln>
                <a:noFill/>
              </a:ln>
              <a:solidFill>
                <a:srgbClr val="000000"/>
              </a:solidFill>
              <a:effectLst/>
              <a:uLnTx/>
              <a:uFillTx/>
              <a:latin typeface="Montserrat" panose="00000500000000000000" pitchFamily="50" charset="0"/>
              <a:ea typeface="+mn-ea"/>
              <a:cs typeface="Arial" charset="0"/>
            </a:endParaRPr>
          </a:p>
          <a:p>
            <a:pPr marL="638175" lvl="2" indent="-285750">
              <a:spcAft>
                <a:spcPts val="600"/>
              </a:spcAft>
              <a:buFont typeface="Wingdings" pitchFamily="2" charset="2"/>
              <a:buChar char="§"/>
              <a:tabLst>
                <a:tab pos="628650" algn="l"/>
              </a:tabLst>
              <a:defRPr/>
            </a:pPr>
            <a:r>
              <a:rPr lang="en-GB" sz="1600" dirty="0">
                <a:solidFill>
                  <a:srgbClr val="000000"/>
                </a:solidFill>
                <a:latin typeface="Montserrat" panose="00000500000000000000" pitchFamily="50" charset="0"/>
                <a:cs typeface="Arial" charset="0"/>
              </a:rPr>
              <a:t>LBT of £0.9m (H1 FY22: PBT of £0.4m)</a:t>
            </a:r>
          </a:p>
          <a:p>
            <a:pPr marL="638175" lvl="2" indent="-285750">
              <a:spcAft>
                <a:spcPts val="600"/>
              </a:spcAft>
              <a:buFont typeface="Wingdings" pitchFamily="2" charset="2"/>
              <a:buChar char="§"/>
              <a:tabLst>
                <a:tab pos="628650" algn="l"/>
              </a:tabLst>
              <a:defRPr/>
            </a:pPr>
            <a:r>
              <a:rPr lang="en-GB" sz="1600" dirty="0">
                <a:solidFill>
                  <a:srgbClr val="000000"/>
                </a:solidFill>
                <a:latin typeface="Montserrat" panose="00000500000000000000" pitchFamily="50" charset="0"/>
                <a:cs typeface="Arial" charset="0"/>
              </a:rPr>
              <a:t>Tax credit of £0.1m (H1 FY22: charge of £0.1m)</a:t>
            </a:r>
          </a:p>
          <a:p>
            <a:pPr marL="638175" lvl="2" indent="-285750">
              <a:spcAft>
                <a:spcPts val="600"/>
              </a:spcAft>
              <a:buFont typeface="Wingdings" pitchFamily="2" charset="2"/>
              <a:buChar char="§"/>
              <a:tabLst>
                <a:tab pos="628650" algn="l"/>
              </a:tabLst>
              <a:defRPr/>
            </a:pPr>
            <a:r>
              <a:rPr lang="en-GB" sz="1600" dirty="0">
                <a:solidFill>
                  <a:srgbClr val="000000"/>
                </a:solidFill>
                <a:latin typeface="Montserrat" panose="00000500000000000000" pitchFamily="50" charset="0"/>
                <a:cs typeface="Arial" charset="0"/>
              </a:rPr>
              <a:t>LPS of 7.5p (H1 FY22: EPS of 3.0p)</a:t>
            </a:r>
          </a:p>
          <a:p>
            <a:pPr marL="352425" marR="0" lvl="2" algn="l" defTabSz="914400" rtl="0" eaLnBrk="1" fontAlgn="auto" latinLnBrk="0" hangingPunct="1">
              <a:lnSpc>
                <a:spcPct val="100000"/>
              </a:lnSpc>
              <a:spcBef>
                <a:spcPts val="0"/>
              </a:spcBef>
              <a:spcAft>
                <a:spcPts val="0"/>
              </a:spcAft>
              <a:buClrTx/>
              <a:buSzTx/>
              <a:tabLst/>
              <a:defRPr/>
            </a:pPr>
            <a:endParaRPr kumimoji="0" lang="en-GB" sz="800" b="0" i="0" u="none" strike="noStrike" kern="1200" cap="none" spc="0" normalizeH="0" baseline="0" noProof="0" dirty="0">
              <a:ln>
                <a:noFill/>
              </a:ln>
              <a:solidFill>
                <a:prstClr val="black"/>
              </a:solidFill>
              <a:effectLst/>
              <a:uLnTx/>
              <a:uFillTx/>
              <a:latin typeface="Montserrat" panose="00000500000000000000" pitchFamily="50" charset="0"/>
              <a:ea typeface="+mn-ea"/>
              <a:cs typeface="Arial" charset="0"/>
            </a:endParaRPr>
          </a:p>
        </p:txBody>
      </p:sp>
      <p:sp>
        <p:nvSpPr>
          <p:cNvPr id="4" name="TextBox 3"/>
          <p:cNvSpPr txBox="1"/>
          <p:nvPr/>
        </p:nvSpPr>
        <p:spPr>
          <a:xfrm>
            <a:off x="8885208" y="6642556"/>
            <a:ext cx="258792"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2</a:t>
            </a:r>
          </a:p>
        </p:txBody>
      </p:sp>
    </p:spTree>
    <p:extLst>
      <p:ext uri="{BB962C8B-B14F-4D97-AF65-F5344CB8AC3E}">
        <p14:creationId xmlns:p14="http://schemas.microsoft.com/office/powerpoint/2010/main" val="232018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581" y="150112"/>
            <a:ext cx="6033872" cy="805719"/>
          </a:xfrm>
        </p:spPr>
        <p:txBody>
          <a:bodyPr/>
          <a:lstStyle/>
          <a:p>
            <a:r>
              <a:rPr lang="en-US" cap="none" dirty="0">
                <a:latin typeface="Montserrat" panose="00000500000000000000" pitchFamily="50" charset="0"/>
              </a:rPr>
              <a:t>Statement of financial position &amp; cashflow</a:t>
            </a:r>
          </a:p>
        </p:txBody>
      </p:sp>
      <p:sp>
        <p:nvSpPr>
          <p:cNvPr id="4" name="Rectangle 3"/>
          <p:cNvSpPr/>
          <p:nvPr/>
        </p:nvSpPr>
        <p:spPr>
          <a:xfrm>
            <a:off x="108853" y="1726688"/>
            <a:ext cx="8776355" cy="3677930"/>
          </a:xfrm>
          <a:prstGeom prst="rect">
            <a:avLst/>
          </a:prstGeom>
        </p:spPr>
        <p:txBody>
          <a:bodyPr wrap="square">
            <a:spAutoFit/>
          </a:bodyPr>
          <a:lstStyle/>
          <a:p>
            <a:pPr marL="628650" lvl="1" indent="-273050">
              <a:spcAft>
                <a:spcPts val="600"/>
              </a:spcAft>
              <a:buFont typeface="Wingdings" pitchFamily="2" charset="2"/>
              <a:buChar char="§"/>
            </a:pPr>
            <a:r>
              <a:rPr lang="en-GB" sz="1600" dirty="0">
                <a:solidFill>
                  <a:srgbClr val="000000"/>
                </a:solidFill>
                <a:latin typeface="Montserrat" panose="00000500000000000000" pitchFamily="50" charset="0"/>
                <a:cs typeface="Arial" charset="0"/>
              </a:rPr>
              <a:t>Group statement of financial position remains solid, reported cash of          £5.4m (30 September 2022: £6.4m)</a:t>
            </a:r>
          </a:p>
          <a:p>
            <a:pPr marL="628650" lvl="1" indent="-273050">
              <a:spcAft>
                <a:spcPts val="600"/>
              </a:spcAft>
              <a:buFont typeface="Wingdings" pitchFamily="2" charset="2"/>
              <a:buChar char="§"/>
            </a:pPr>
            <a:r>
              <a:rPr lang="en-GB" sz="1600" dirty="0">
                <a:solidFill>
                  <a:srgbClr val="000000"/>
                </a:solidFill>
                <a:latin typeface="Montserrat" panose="00000500000000000000" pitchFamily="50" charset="0"/>
                <a:cs typeface="Arial" charset="0"/>
              </a:rPr>
              <a:t>Currency h</a:t>
            </a:r>
            <a:r>
              <a:rPr lang="en-GB" sz="1500" dirty="0">
                <a:solidFill>
                  <a:srgbClr val="000000"/>
                </a:solidFill>
                <a:latin typeface="Montserrat" panose="00000500000000000000" pitchFamily="50" charset="0"/>
                <a:cs typeface="Arial" charset="0"/>
              </a:rPr>
              <a:t>edging strategy remains beneficial with more natural hedging in EUR</a:t>
            </a:r>
          </a:p>
          <a:p>
            <a:pPr marL="628650" lvl="1" indent="-273050">
              <a:spcAft>
                <a:spcPts val="600"/>
              </a:spcAft>
              <a:buFont typeface="Wingdings" pitchFamily="2" charset="2"/>
              <a:buChar char="§"/>
            </a:pPr>
            <a:r>
              <a:rPr lang="en-GB" sz="1600" dirty="0">
                <a:solidFill>
                  <a:srgbClr val="000000"/>
                </a:solidFill>
                <a:latin typeface="Montserrat" panose="00000500000000000000" pitchFamily="50" charset="0"/>
                <a:cs typeface="Arial" charset="0"/>
              </a:rPr>
              <a:t>Cash position and cashflows</a:t>
            </a:r>
          </a:p>
          <a:p>
            <a:pPr lvl="2" indent="-285750">
              <a:spcAft>
                <a:spcPts val="300"/>
              </a:spcAft>
              <a:buFont typeface="Arial" pitchFamily="34" charset="0"/>
              <a:buChar char="•"/>
            </a:pPr>
            <a:r>
              <a:rPr lang="en-GB" sz="1500" dirty="0">
                <a:solidFill>
                  <a:srgbClr val="000000"/>
                </a:solidFill>
                <a:latin typeface="Montserrat" panose="00000500000000000000" pitchFamily="50" charset="0"/>
                <a:cs typeface="Arial" charset="0"/>
              </a:rPr>
              <a:t>Cash utilised in operations of £0.4m (H1 FY22: generated £0.1m)</a:t>
            </a:r>
          </a:p>
          <a:p>
            <a:pPr lvl="2" indent="-285750">
              <a:spcAft>
                <a:spcPts val="300"/>
              </a:spcAft>
              <a:buFont typeface="Arial" pitchFamily="34" charset="0"/>
              <a:buChar char="•"/>
            </a:pPr>
            <a:r>
              <a:rPr lang="en-GB" sz="1500" dirty="0">
                <a:solidFill>
                  <a:srgbClr val="000000"/>
                </a:solidFill>
                <a:latin typeface="Montserrat" panose="00000500000000000000" pitchFamily="50" charset="0"/>
                <a:cs typeface="Arial" charset="0"/>
              </a:rPr>
              <a:t>Working capital £0.2m decrease (H1 FY22: £0.7m increase)</a:t>
            </a:r>
          </a:p>
          <a:p>
            <a:pPr marL="1166813" lvl="1" indent="-271463">
              <a:spcAft>
                <a:spcPts val="300"/>
              </a:spcAft>
              <a:buSzPct val="50000"/>
              <a:buFont typeface="Wingdings" panose="05000000000000000000" pitchFamily="2" charset="2"/>
              <a:buChar char="Ø"/>
              <a:tabLst>
                <a:tab pos="1166813" algn="l"/>
              </a:tabLst>
            </a:pPr>
            <a:r>
              <a:rPr lang="en-GB" sz="1400" dirty="0">
                <a:solidFill>
                  <a:srgbClr val="000000"/>
                </a:solidFill>
                <a:latin typeface="Montserrat" panose="00000500000000000000" pitchFamily="50" charset="0"/>
                <a:cs typeface="Arial" charset="0"/>
              </a:rPr>
              <a:t>Debtors and creditors decreased; stocks increased</a:t>
            </a:r>
          </a:p>
          <a:p>
            <a:pPr lvl="2" indent="-285750">
              <a:spcAft>
                <a:spcPts val="300"/>
              </a:spcAft>
              <a:buFont typeface="Arial" pitchFamily="34" charset="0"/>
              <a:buChar char="•"/>
            </a:pPr>
            <a:r>
              <a:rPr lang="en-GB" sz="1500" dirty="0">
                <a:solidFill>
                  <a:srgbClr val="000000"/>
                </a:solidFill>
                <a:latin typeface="Montserrat" panose="00000500000000000000" pitchFamily="50" charset="0"/>
                <a:cs typeface="Arial" charset="0"/>
              </a:rPr>
              <a:t>Tax received £0.1m (H1 FY22: tax paid</a:t>
            </a:r>
            <a:r>
              <a:rPr lang="en-GB" sz="1600" dirty="0">
                <a:solidFill>
                  <a:srgbClr val="000000"/>
                </a:solidFill>
                <a:latin typeface="Montserrat" panose="00000500000000000000" pitchFamily="50" charset="0"/>
                <a:cs typeface="Arial" charset="0"/>
              </a:rPr>
              <a:t> </a:t>
            </a:r>
            <a:r>
              <a:rPr lang="en-GB" sz="1500" dirty="0">
                <a:solidFill>
                  <a:srgbClr val="000000"/>
                </a:solidFill>
                <a:latin typeface="Montserrat" panose="00000500000000000000" pitchFamily="50" charset="0"/>
                <a:cs typeface="Arial" charset="0"/>
              </a:rPr>
              <a:t>£0.1m)</a:t>
            </a:r>
          </a:p>
          <a:p>
            <a:pPr lvl="2" indent="-285750">
              <a:spcAft>
                <a:spcPts val="300"/>
              </a:spcAft>
              <a:buFont typeface="Arial" pitchFamily="34" charset="0"/>
              <a:buChar char="•"/>
            </a:pPr>
            <a:r>
              <a:rPr lang="en-GB" sz="1500" dirty="0">
                <a:solidFill>
                  <a:srgbClr val="000000"/>
                </a:solidFill>
                <a:latin typeface="Montserrat" panose="00000500000000000000" pitchFamily="50" charset="0"/>
                <a:cs typeface="Arial" charset="0"/>
              </a:rPr>
              <a:t>Interest earned of £0.1m (H1 FY22: Nil)</a:t>
            </a:r>
          </a:p>
          <a:p>
            <a:pPr lvl="2" indent="-285750">
              <a:spcAft>
                <a:spcPts val="300"/>
              </a:spcAft>
              <a:buFont typeface="Arial" pitchFamily="34" charset="0"/>
              <a:buChar char="•"/>
            </a:pPr>
            <a:r>
              <a:rPr lang="en-GB" sz="1500" dirty="0">
                <a:solidFill>
                  <a:srgbClr val="000000"/>
                </a:solidFill>
                <a:latin typeface="Montserrat" panose="00000500000000000000" pitchFamily="50" charset="0"/>
                <a:cs typeface="Arial" charset="0"/>
              </a:rPr>
              <a:t>Capex spend of £0.6m (H1 FY22: £0.2m)</a:t>
            </a:r>
          </a:p>
          <a:p>
            <a:pPr marL="1166813" lvl="1" indent="-271463">
              <a:spcAft>
                <a:spcPts val="300"/>
              </a:spcAft>
              <a:buSzPct val="50000"/>
              <a:buFont typeface="Wingdings" panose="05000000000000000000" pitchFamily="2" charset="2"/>
              <a:buChar char="Ø"/>
              <a:tabLst>
                <a:tab pos="1166813" algn="l"/>
              </a:tabLst>
            </a:pPr>
            <a:r>
              <a:rPr lang="en-GB" sz="1400" dirty="0">
                <a:solidFill>
                  <a:srgbClr val="000000"/>
                </a:solidFill>
                <a:latin typeface="Montserrat" panose="00000500000000000000" pitchFamily="50" charset="0"/>
                <a:cs typeface="Arial" charset="0"/>
              </a:rPr>
              <a:t>R&amp;D £0.3m (H1 FY22: &lt; £0.1m), Plant &amp; Equipment £0.3m (H1 FY22: £0.2m)</a:t>
            </a:r>
          </a:p>
          <a:p>
            <a:pPr lvl="2" indent="-285750">
              <a:spcAft>
                <a:spcPts val="300"/>
              </a:spcAft>
              <a:buFont typeface="Arial" pitchFamily="34" charset="0"/>
              <a:buChar char="•"/>
            </a:pPr>
            <a:r>
              <a:rPr lang="en-GB" sz="1500" dirty="0">
                <a:solidFill>
                  <a:srgbClr val="000000"/>
                </a:solidFill>
                <a:latin typeface="Montserrat" panose="00000500000000000000" pitchFamily="50" charset="0"/>
                <a:cs typeface="Arial" charset="0"/>
              </a:rPr>
              <a:t>Dividend payments during period £0.2m (H1 FY22: £0.2m)</a:t>
            </a:r>
          </a:p>
          <a:p>
            <a:pPr lvl="2" indent="-285750">
              <a:spcAft>
                <a:spcPts val="300"/>
              </a:spcAft>
              <a:buFont typeface="Arial" pitchFamily="34" charset="0"/>
              <a:buChar char="•"/>
            </a:pPr>
            <a:r>
              <a:rPr lang="en-GB" sz="1500" dirty="0">
                <a:solidFill>
                  <a:srgbClr val="000000"/>
                </a:solidFill>
                <a:latin typeface="Montserrat" panose="00000500000000000000" pitchFamily="50" charset="0"/>
                <a:cs typeface="Arial" charset="0"/>
              </a:rPr>
              <a:t>No interim dividend proposed (H1 FY22: Nil)</a:t>
            </a:r>
          </a:p>
        </p:txBody>
      </p:sp>
      <p:sp>
        <p:nvSpPr>
          <p:cNvPr id="5" name="TextBox 4"/>
          <p:cNvSpPr txBox="1"/>
          <p:nvPr/>
        </p:nvSpPr>
        <p:spPr>
          <a:xfrm>
            <a:off x="8885208" y="6642556"/>
            <a:ext cx="258792" cy="215444"/>
          </a:xfrm>
          <a:prstGeom prst="rect">
            <a:avLst/>
          </a:prstGeom>
          <a:noFill/>
        </p:spPr>
        <p:txBody>
          <a:bodyPr wrap="square" rtlCol="0">
            <a:spAutoFit/>
          </a:bodyPr>
          <a:lstStyle/>
          <a:p>
            <a:pPr algn="ctr"/>
            <a:r>
              <a:rPr lang="en-GB" sz="800" dirty="0">
                <a:latin typeface="Montserrat" panose="00000500000000000000" pitchFamily="50" charset="0"/>
              </a:rPr>
              <a:t>3</a:t>
            </a:r>
          </a:p>
        </p:txBody>
      </p:sp>
    </p:spTree>
    <p:extLst>
      <p:ext uri="{BB962C8B-B14F-4D97-AF65-F5344CB8AC3E}">
        <p14:creationId xmlns:p14="http://schemas.microsoft.com/office/powerpoint/2010/main" val="1922820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4CE9BD9-9888-4862-F4FA-AFFB47C0C9D8}"/>
              </a:ext>
            </a:extLst>
          </p:cNvPr>
          <p:cNvPicPr>
            <a:picLocks noChangeAspect="1"/>
          </p:cNvPicPr>
          <p:nvPr/>
        </p:nvPicPr>
        <p:blipFill>
          <a:blip r:embed="rId3"/>
          <a:stretch>
            <a:fillRect/>
          </a:stretch>
        </p:blipFill>
        <p:spPr>
          <a:xfrm>
            <a:off x="1397977" y="1625132"/>
            <a:ext cx="6726763" cy="4392000"/>
          </a:xfrm>
          <a:prstGeom prst="rect">
            <a:avLst/>
          </a:prstGeom>
        </p:spPr>
      </p:pic>
      <p:sp>
        <p:nvSpPr>
          <p:cNvPr id="4" name="Rectangle 3"/>
          <p:cNvSpPr/>
          <p:nvPr/>
        </p:nvSpPr>
        <p:spPr>
          <a:xfrm>
            <a:off x="0" y="1017273"/>
            <a:ext cx="8804635" cy="607859"/>
          </a:xfrm>
          <a:prstGeom prst="rect">
            <a:avLst/>
          </a:prstGeom>
        </p:spPr>
        <p:txBody>
          <a:bodyPr wrap="square">
            <a:spAutoFit/>
          </a:bodyPr>
          <a:lstStyle/>
          <a:p>
            <a:pPr marL="628650" lvl="1" indent="-273050">
              <a:spcAft>
                <a:spcPts val="300"/>
              </a:spcAft>
              <a:buSzPct val="100000"/>
              <a:buFont typeface="Wingdings" pitchFamily="2" charset="2"/>
              <a:buChar char="§"/>
              <a:tabLst>
                <a:tab pos="893763" algn="l"/>
              </a:tabLst>
              <a:defRPr/>
            </a:pPr>
            <a:r>
              <a:rPr lang="en-GB" sz="1600" dirty="0">
                <a:latin typeface="Montserrat" panose="00000500000000000000" pitchFamily="50" charset="0"/>
                <a:cs typeface="Arial" charset="0"/>
              </a:rPr>
              <a:t>Total revenues of £4.7m (H1 FY22: £5.9m) </a:t>
            </a:r>
          </a:p>
          <a:p>
            <a:pPr lvl="2" indent="-285750">
              <a:spcAft>
                <a:spcPts val="300"/>
              </a:spcAft>
              <a:buSzPct val="100000"/>
              <a:buFont typeface="Arial" pitchFamily="34" charset="0"/>
              <a:buChar char="•"/>
              <a:tabLst>
                <a:tab pos="893763" algn="l"/>
              </a:tabLst>
              <a:defRPr/>
            </a:pPr>
            <a:r>
              <a:rPr lang="en-GB" sz="1500" dirty="0">
                <a:latin typeface="Montserrat" panose="00000500000000000000" pitchFamily="50" charset="0"/>
                <a:cs typeface="Arial" charset="0"/>
              </a:rPr>
              <a:t>Impacted by unpredicted movements in both Gaming and Vending</a:t>
            </a:r>
          </a:p>
        </p:txBody>
      </p:sp>
      <p:sp>
        <p:nvSpPr>
          <p:cNvPr id="2" name="Title 1"/>
          <p:cNvSpPr>
            <a:spLocks noGrp="1"/>
          </p:cNvSpPr>
          <p:nvPr>
            <p:ph type="title"/>
          </p:nvPr>
        </p:nvSpPr>
        <p:spPr>
          <a:xfrm>
            <a:off x="431321" y="317604"/>
            <a:ext cx="6098875" cy="407015"/>
          </a:xfrm>
        </p:spPr>
        <p:txBody>
          <a:bodyPr/>
          <a:lstStyle/>
          <a:p>
            <a:r>
              <a:rPr lang="en-US" cap="none" dirty="0">
                <a:latin typeface="Montserrat" panose="00000500000000000000" pitchFamily="50" charset="0"/>
              </a:rPr>
              <a:t>Overview - Sales</a:t>
            </a:r>
          </a:p>
        </p:txBody>
      </p:sp>
      <p:sp>
        <p:nvSpPr>
          <p:cNvPr id="6" name="TextBox 5"/>
          <p:cNvSpPr txBox="1"/>
          <p:nvPr/>
        </p:nvSpPr>
        <p:spPr>
          <a:xfrm>
            <a:off x="8885208" y="6642556"/>
            <a:ext cx="258792"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4</a:t>
            </a:r>
          </a:p>
        </p:txBody>
      </p:sp>
      <p:graphicFrame>
        <p:nvGraphicFramePr>
          <p:cNvPr id="7" name="Table 6">
            <a:extLst>
              <a:ext uri="{FF2B5EF4-FFF2-40B4-BE49-F238E27FC236}">
                <a16:creationId xmlns:a16="http://schemas.microsoft.com/office/drawing/2014/main" id="{470FEFCB-090C-414C-BEB3-A5CF393BAD83}"/>
              </a:ext>
            </a:extLst>
          </p:cNvPr>
          <p:cNvGraphicFramePr>
            <a:graphicFrameLocks noGrp="1"/>
          </p:cNvGraphicFramePr>
          <p:nvPr>
            <p:custDataLst>
              <p:tags r:id="rId1"/>
            </p:custDataLst>
            <p:extLst>
              <p:ext uri="{D42A27DB-BD31-4B8C-83A1-F6EECF244321}">
                <p14:modId xmlns:p14="http://schemas.microsoft.com/office/powerpoint/2010/main" val="622022890"/>
              </p:ext>
            </p:extLst>
          </p:nvPr>
        </p:nvGraphicFramePr>
        <p:xfrm>
          <a:off x="1003374" y="2112175"/>
          <a:ext cx="3568626" cy="1944000"/>
        </p:xfrm>
        <a:graphic>
          <a:graphicData uri="http://schemas.openxmlformats.org/drawingml/2006/table">
            <a:tbl>
              <a:tblPr firstRow="1" firstCol="1" bandRow="1"/>
              <a:tblGrid>
                <a:gridCol w="1189542">
                  <a:extLst>
                    <a:ext uri="{9D8B030D-6E8A-4147-A177-3AD203B41FA5}">
                      <a16:colId xmlns:a16="http://schemas.microsoft.com/office/drawing/2014/main" val="1411392978"/>
                    </a:ext>
                  </a:extLst>
                </a:gridCol>
                <a:gridCol w="1189542">
                  <a:extLst>
                    <a:ext uri="{9D8B030D-6E8A-4147-A177-3AD203B41FA5}">
                      <a16:colId xmlns:a16="http://schemas.microsoft.com/office/drawing/2014/main" val="3639279703"/>
                    </a:ext>
                  </a:extLst>
                </a:gridCol>
                <a:gridCol w="1189542">
                  <a:extLst>
                    <a:ext uri="{9D8B030D-6E8A-4147-A177-3AD203B41FA5}">
                      <a16:colId xmlns:a16="http://schemas.microsoft.com/office/drawing/2014/main" val="678585697"/>
                    </a:ext>
                  </a:extLst>
                </a:gridCol>
              </a:tblGrid>
              <a:tr h="216000">
                <a:tc>
                  <a:txBody>
                    <a:bodyPr/>
                    <a:lstStyle/>
                    <a:p>
                      <a:pPr marR="150495"/>
                      <a:r>
                        <a:rPr lang="en-GB" sz="1000" b="1" dirty="0">
                          <a:effectLst/>
                          <a:latin typeface="Montserrat" panose="00000500000000000000" pitchFamily="50" charset="0"/>
                          <a:ea typeface="Arial Unicode MS"/>
                          <a:cs typeface="Arial" panose="020B0604020202020204" pitchFamily="34" charset="0"/>
                        </a:rPr>
                        <a:t>Market</a:t>
                      </a:r>
                      <a:endParaRPr lang="en-GB" sz="10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R="150495" algn="r"/>
                      <a:r>
                        <a:rPr lang="en-GB" sz="1000" b="1" dirty="0">
                          <a:solidFill>
                            <a:srgbClr val="000000"/>
                          </a:solidFill>
                          <a:effectLst/>
                          <a:latin typeface="Montserrat" panose="00000500000000000000" pitchFamily="50" charset="0"/>
                          <a:ea typeface="Arial Unicode MS"/>
                          <a:cs typeface="Arial" panose="020B0604020202020204" pitchFamily="34" charset="0"/>
                        </a:rPr>
                        <a:t>H1 2023</a:t>
                      </a:r>
                      <a:endParaRPr lang="en-GB" sz="1000" dirty="0">
                        <a:effectLst/>
                        <a:latin typeface="DPSerif"/>
                        <a:ea typeface="Times New Roman" panose="02020603050405020304" pitchFamily="18" charset="0"/>
                        <a:cs typeface="Times New Roman" panose="02020603050405020304" pitchFamily="18" charset="0"/>
                      </a:endParaRPr>
                    </a:p>
                  </a:txBody>
                  <a:tcPr marL="0" marR="10800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R="150495" algn="r"/>
                      <a:r>
                        <a:rPr lang="en-GB" sz="1000" b="1" dirty="0">
                          <a:solidFill>
                            <a:srgbClr val="000000"/>
                          </a:solidFill>
                          <a:effectLst/>
                          <a:latin typeface="Montserrat" panose="00000500000000000000" pitchFamily="50" charset="0"/>
                          <a:ea typeface="Arial Unicode MS"/>
                          <a:cs typeface="Arial" panose="020B0604020202020204" pitchFamily="34" charset="0"/>
                        </a:rPr>
                        <a:t>H1 2022</a:t>
                      </a:r>
                      <a:endParaRPr lang="en-GB" sz="1000" dirty="0">
                        <a:effectLst/>
                        <a:latin typeface="DPSerif"/>
                        <a:ea typeface="Times New Roman" panose="02020603050405020304" pitchFamily="18" charset="0"/>
                        <a:cs typeface="Times New Roman" panose="02020603050405020304" pitchFamily="18" charset="0"/>
                      </a:endParaRPr>
                    </a:p>
                  </a:txBody>
                  <a:tcPr marL="0" marR="144000" marT="0"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79631019"/>
                  </a:ext>
                </a:extLst>
              </a:tr>
              <a:tr h="216000">
                <a:tc>
                  <a:txBody>
                    <a:bodyPr/>
                    <a:lstStyle/>
                    <a:p>
                      <a:pPr marR="150495"/>
                      <a:r>
                        <a:rPr lang="en-GB" sz="1100" dirty="0">
                          <a:effectLst/>
                          <a:latin typeface="Montserrat" panose="00000500000000000000" pitchFamily="50" charset="0"/>
                          <a:ea typeface="Arial Unicode MS"/>
                          <a:cs typeface="Arial" panose="020B0604020202020204" pitchFamily="34" charset="0"/>
                        </a:rPr>
                        <a:t>Gaming</a:t>
                      </a:r>
                      <a:endParaRPr lang="en-GB" sz="11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£1.5m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£2.1m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2126834"/>
                  </a:ext>
                </a:extLst>
              </a:tr>
              <a:tr h="216000">
                <a:tc>
                  <a:txBody>
                    <a:bodyPr/>
                    <a:lstStyle/>
                    <a:p>
                      <a:pPr marR="150495"/>
                      <a:r>
                        <a:rPr lang="en-GB" sz="1100" dirty="0">
                          <a:effectLst/>
                          <a:latin typeface="Montserrat" panose="00000500000000000000" pitchFamily="50" charset="0"/>
                          <a:ea typeface="Arial Unicode MS"/>
                          <a:cs typeface="Arial" panose="020B0604020202020204" pitchFamily="34" charset="0"/>
                        </a:rPr>
                        <a:t>Vending</a:t>
                      </a:r>
                      <a:endParaRPr lang="en-GB" sz="11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£1.5m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£1.9m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350632375"/>
                  </a:ext>
                </a:extLst>
              </a:tr>
              <a:tr h="216000">
                <a:tc>
                  <a:txBody>
                    <a:bodyPr/>
                    <a:lstStyle/>
                    <a:p>
                      <a:pPr marR="150495"/>
                      <a:r>
                        <a:rPr lang="en-GB" sz="1100" dirty="0">
                          <a:effectLst/>
                          <a:latin typeface="Montserrat" panose="00000500000000000000" pitchFamily="50" charset="0"/>
                          <a:ea typeface="Arial Unicode MS"/>
                          <a:cs typeface="Arial" panose="020B0604020202020204" pitchFamily="34" charset="0"/>
                        </a:rPr>
                        <a:t>Industrial</a:t>
                      </a:r>
                      <a:endParaRPr lang="en-GB" sz="11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£0.6m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£0.8m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445249969"/>
                  </a:ext>
                </a:extLst>
              </a:tr>
              <a:tr h="216000">
                <a:tc>
                  <a:txBody>
                    <a:bodyPr/>
                    <a:lstStyle/>
                    <a:p>
                      <a:pPr marR="150495"/>
                      <a:r>
                        <a:rPr lang="en-GB" sz="1100" dirty="0">
                          <a:effectLst/>
                          <a:latin typeface="Montserrat" panose="00000500000000000000" pitchFamily="50" charset="0"/>
                          <a:ea typeface="Arial Unicode MS"/>
                          <a:cs typeface="Arial" panose="020B0604020202020204" pitchFamily="34" charset="0"/>
                        </a:rPr>
                        <a:t>Financial</a:t>
                      </a:r>
                      <a:endParaRPr lang="en-GB" sz="11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£0.6m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£0.6m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559051591"/>
                  </a:ext>
                </a:extLst>
              </a:tr>
              <a:tr h="216000">
                <a:tc>
                  <a:txBody>
                    <a:bodyPr/>
                    <a:lstStyle/>
                    <a:p>
                      <a:pPr marR="150495"/>
                      <a:r>
                        <a:rPr lang="en-GB" sz="1100" dirty="0">
                          <a:effectLst/>
                          <a:latin typeface="Montserrat" panose="00000500000000000000" pitchFamily="50" charset="0"/>
                          <a:ea typeface="Arial Unicode MS"/>
                          <a:cs typeface="Arial" panose="020B0604020202020204" pitchFamily="34" charset="0"/>
                        </a:rPr>
                        <a:t>Signage</a:t>
                      </a:r>
                      <a:endParaRPr lang="en-GB" sz="11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£0.2m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£0.2m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123019289"/>
                  </a:ext>
                </a:extLst>
              </a:tr>
              <a:tr h="216000">
                <a:tc>
                  <a:txBody>
                    <a:bodyPr/>
                    <a:lstStyle/>
                    <a:p>
                      <a:pPr marR="150495"/>
                      <a:r>
                        <a:rPr lang="en-GB" sz="1100" dirty="0">
                          <a:effectLst/>
                          <a:latin typeface="Montserrat" panose="00000500000000000000" pitchFamily="50" charset="0"/>
                          <a:ea typeface="Arial Unicode MS"/>
                          <a:cs typeface="Arial" panose="020B0604020202020204" pitchFamily="34" charset="0"/>
                        </a:rPr>
                        <a:t>Other</a:t>
                      </a:r>
                      <a:endParaRPr lang="en-GB" sz="11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£0.3m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R="150495" algn="r"/>
                      <a:r>
                        <a:rPr lang="en-GB" sz="1100" dirty="0">
                          <a:effectLst/>
                          <a:latin typeface="Montserrat" panose="00000500000000000000" pitchFamily="50" charset="0"/>
                          <a:ea typeface="Arial Unicode MS"/>
                          <a:cs typeface="Arial" panose="020B0604020202020204" pitchFamily="34" charset="0"/>
                        </a:rPr>
                        <a:t>£0.3m</a:t>
                      </a:r>
                      <a:endParaRPr lang="en-GB" sz="1100" dirty="0">
                        <a:effectLst/>
                        <a:latin typeface="DPSerif"/>
                        <a:ea typeface="Times New Roman" panose="02020603050405020304" pitchFamily="18" charset="0"/>
                        <a:cs typeface="Times New Roman" panose="02020603050405020304" pitchFamily="18" charset="0"/>
                      </a:endParaRPr>
                    </a:p>
                  </a:txBody>
                  <a:tcPr marL="0" marR="72000" marT="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369784379"/>
                  </a:ext>
                </a:extLst>
              </a:tr>
              <a:tr h="216000">
                <a:tc>
                  <a:txBody>
                    <a:bodyPr/>
                    <a:lstStyle/>
                    <a:p>
                      <a:pPr marR="150495"/>
                      <a:r>
                        <a:rPr lang="en-GB" sz="1100" b="1" dirty="0">
                          <a:solidFill>
                            <a:srgbClr val="000000"/>
                          </a:solidFill>
                          <a:effectLst/>
                          <a:latin typeface="Montserrat" panose="00000500000000000000" pitchFamily="50" charset="0"/>
                          <a:ea typeface="Arial Unicode MS"/>
                          <a:cs typeface="Arial" panose="020B0604020202020204" pitchFamily="34" charset="0"/>
                        </a:rPr>
                        <a:t>Total</a:t>
                      </a:r>
                      <a:endParaRPr lang="en-GB" sz="11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R="150495" algn="r"/>
                      <a:r>
                        <a:rPr lang="en-GB" sz="1100" b="1" dirty="0">
                          <a:solidFill>
                            <a:srgbClr val="000000"/>
                          </a:solidFill>
                          <a:effectLst/>
                          <a:latin typeface="Montserrat" panose="00000500000000000000" pitchFamily="50" charset="0"/>
                          <a:ea typeface="Arial Unicode MS"/>
                          <a:cs typeface="Arial" panose="020B0604020202020204" pitchFamily="34" charset="0"/>
                        </a:rPr>
                        <a:t>£4.7m</a:t>
                      </a:r>
                      <a:endParaRPr lang="en-GB" sz="1100" b="1" dirty="0">
                        <a:effectLst/>
                        <a:latin typeface="DPSerif"/>
                        <a:ea typeface="Times New Roman" panose="02020603050405020304" pitchFamily="18" charset="0"/>
                        <a:cs typeface="Times New Roman" panose="02020603050405020304" pitchFamily="18" charset="0"/>
                      </a:endParaRPr>
                    </a:p>
                  </a:txBody>
                  <a:tcPr marL="0" marR="72000" marT="0" marB="0" anchor="ctr">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R="150495" algn="r"/>
                      <a:r>
                        <a:rPr lang="en-GB" sz="1100" b="1" dirty="0">
                          <a:solidFill>
                            <a:srgbClr val="000000"/>
                          </a:solidFill>
                          <a:effectLst/>
                          <a:latin typeface="Montserrat" panose="00000500000000000000" pitchFamily="50" charset="0"/>
                          <a:ea typeface="Arial Unicode MS"/>
                          <a:cs typeface="Arial" panose="020B0604020202020204" pitchFamily="34" charset="0"/>
                        </a:rPr>
                        <a:t>£5.9m</a:t>
                      </a:r>
                      <a:endParaRPr lang="en-GB" sz="1100" b="1" dirty="0">
                        <a:effectLst/>
                        <a:latin typeface="DPSerif"/>
                        <a:ea typeface="Times New Roman" panose="02020603050405020304" pitchFamily="18" charset="0"/>
                        <a:cs typeface="Times New Roman" panose="02020603050405020304" pitchFamily="18" charset="0"/>
                      </a:endParaRPr>
                    </a:p>
                  </a:txBody>
                  <a:tcPr marL="0" marR="72000" marT="0"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506529199"/>
                  </a:ext>
                </a:extLst>
              </a:tr>
              <a:tr h="216000">
                <a:tc gridSpan="3">
                  <a:txBody>
                    <a:bodyPr/>
                    <a:lstStyle/>
                    <a:p>
                      <a:pPr marR="150495"/>
                      <a:r>
                        <a:rPr lang="en-GB" sz="600" dirty="0">
                          <a:effectLst/>
                          <a:latin typeface="Montserrat" panose="00000500000000000000" pitchFamily="50" charset="0"/>
                          <a:ea typeface="Arial Unicode MS"/>
                          <a:cs typeface="Arial" panose="020B0604020202020204" pitchFamily="34" charset="0"/>
                        </a:rPr>
                        <a:t>Note: all £ values in the above table are rounded to nearest £0.1m</a:t>
                      </a:r>
                      <a:endParaRPr lang="en-GB" sz="1200" dirty="0">
                        <a:effectLst/>
                        <a:latin typeface="DPSerif"/>
                        <a:ea typeface="Times New Roman" panose="02020603050405020304" pitchFamily="18" charset="0"/>
                        <a:cs typeface="Times New Roman" panose="02020603050405020304" pitchFamily="18" charset="0"/>
                      </a:endParaRPr>
                    </a:p>
                  </a:txBody>
                  <a:tcPr marL="68580" marR="177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01597942"/>
                  </a:ext>
                </a:extLst>
              </a:tr>
            </a:tbl>
          </a:graphicData>
        </a:graphic>
      </p:graphicFrame>
    </p:spTree>
    <p:extLst>
      <p:ext uri="{BB962C8B-B14F-4D97-AF65-F5344CB8AC3E}">
        <p14:creationId xmlns:p14="http://schemas.microsoft.com/office/powerpoint/2010/main" val="547922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885208" y="6642556"/>
            <a:ext cx="258792"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5</a:t>
            </a:r>
          </a:p>
        </p:txBody>
      </p:sp>
      <p:sp>
        <p:nvSpPr>
          <p:cNvPr id="9" name="Title 1"/>
          <p:cNvSpPr>
            <a:spLocks noGrp="1"/>
          </p:cNvSpPr>
          <p:nvPr>
            <p:ph type="title"/>
          </p:nvPr>
        </p:nvSpPr>
        <p:spPr>
          <a:xfrm>
            <a:off x="426022" y="321106"/>
            <a:ext cx="6237685" cy="47602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cap="none" dirty="0">
                <a:latin typeface="Montserrat" panose="00000500000000000000" pitchFamily="50" charset="0"/>
              </a:rPr>
              <a:t>Sales - </a:t>
            </a:r>
            <a:r>
              <a:rPr kumimoji="0" lang="en-US" sz="1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Markets</a:t>
            </a:r>
            <a:br>
              <a:rPr kumimoji="0" lang="en-GB" sz="1800" b="0" i="0" u="none" strike="noStrike" kern="1200" cap="none" spc="0" normalizeH="0" baseline="0" noProof="0" dirty="0">
                <a:ln>
                  <a:noFill/>
                </a:ln>
                <a:solidFill>
                  <a:prstClr val="black"/>
                </a:solidFill>
                <a:effectLst/>
                <a:uLnTx/>
                <a:uFillTx/>
                <a:latin typeface="Calibri"/>
                <a:ea typeface="+mn-ea"/>
                <a:cs typeface="+mn-cs"/>
              </a:rPr>
            </a:br>
            <a:endParaRPr lang="en-US" sz="1600" cap="none" dirty="0">
              <a:latin typeface="Montserrat" panose="00000500000000000000" pitchFamily="50" charset="0"/>
            </a:endParaRPr>
          </a:p>
        </p:txBody>
      </p:sp>
      <p:graphicFrame>
        <p:nvGraphicFramePr>
          <p:cNvPr id="10" name="Table 9">
            <a:extLst>
              <a:ext uri="{FF2B5EF4-FFF2-40B4-BE49-F238E27FC236}">
                <a16:creationId xmlns:a16="http://schemas.microsoft.com/office/drawing/2014/main" id="{0EAD9D48-2CF7-709F-9413-C60BDCC60746}"/>
              </a:ext>
            </a:extLst>
          </p:cNvPr>
          <p:cNvGraphicFramePr>
            <a:graphicFrameLocks noGrp="1"/>
          </p:cNvGraphicFramePr>
          <p:nvPr>
            <p:custDataLst>
              <p:tags r:id="rId1"/>
            </p:custDataLst>
            <p:extLst>
              <p:ext uri="{D42A27DB-BD31-4B8C-83A1-F6EECF244321}">
                <p14:modId xmlns:p14="http://schemas.microsoft.com/office/powerpoint/2010/main" val="59347891"/>
              </p:ext>
            </p:extLst>
          </p:nvPr>
        </p:nvGraphicFramePr>
        <p:xfrm>
          <a:off x="657225" y="1167292"/>
          <a:ext cx="7956000" cy="4925300"/>
        </p:xfrm>
        <a:graphic>
          <a:graphicData uri="http://schemas.openxmlformats.org/drawingml/2006/table">
            <a:tbl>
              <a:tblPr firstRow="1" firstCol="1" bandRow="1"/>
              <a:tblGrid>
                <a:gridCol w="1151782">
                  <a:extLst>
                    <a:ext uri="{9D8B030D-6E8A-4147-A177-3AD203B41FA5}">
                      <a16:colId xmlns:a16="http://schemas.microsoft.com/office/drawing/2014/main" val="1411392978"/>
                    </a:ext>
                  </a:extLst>
                </a:gridCol>
                <a:gridCol w="6804218">
                  <a:extLst>
                    <a:ext uri="{9D8B030D-6E8A-4147-A177-3AD203B41FA5}">
                      <a16:colId xmlns:a16="http://schemas.microsoft.com/office/drawing/2014/main" val="3639279703"/>
                    </a:ext>
                  </a:extLst>
                </a:gridCol>
              </a:tblGrid>
              <a:tr h="697060">
                <a:tc>
                  <a:txBody>
                    <a:bodyPr/>
                    <a:lstStyle/>
                    <a:p>
                      <a:pPr marR="150495" algn="ctr"/>
                      <a:r>
                        <a:rPr lang="en-GB" sz="1400" b="1" dirty="0">
                          <a:effectLst/>
                          <a:latin typeface="Montserrat" panose="00000500000000000000" pitchFamily="50" charset="0"/>
                          <a:ea typeface="Arial Unicode MS"/>
                          <a:cs typeface="Arial" panose="020B0604020202020204" pitchFamily="34" charset="0"/>
                        </a:rPr>
                        <a:t>Market</a:t>
                      </a:r>
                      <a:endParaRPr lang="en-GB" sz="14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R="150495" algn="ctr"/>
                      <a:r>
                        <a:rPr lang="en-GB" sz="1400" b="1" dirty="0">
                          <a:effectLst/>
                          <a:latin typeface="Montserrat" panose="00000500000000000000" pitchFamily="50" charset="0"/>
                          <a:ea typeface="Times New Roman" panose="02020603050405020304" pitchFamily="18" charset="0"/>
                          <a:cs typeface="Times New Roman" panose="02020603050405020304" pitchFamily="18" charset="0"/>
                        </a:rPr>
                        <a:t>Commentary</a:t>
                      </a:r>
                    </a:p>
                  </a:txBody>
                  <a:tcPr marL="36000" marR="10800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79631019"/>
                  </a:ext>
                </a:extLst>
              </a:tr>
              <a:tr h="697060">
                <a:tc>
                  <a:txBody>
                    <a:bodyPr/>
                    <a:lstStyle/>
                    <a:p>
                      <a:pPr marR="150495">
                        <a:lnSpc>
                          <a:spcPct val="108000"/>
                        </a:lnSpc>
                      </a:pPr>
                      <a:r>
                        <a:rPr lang="en-GB" sz="1400" dirty="0">
                          <a:effectLst/>
                          <a:latin typeface="Montserrat" panose="00000500000000000000" pitchFamily="50" charset="0"/>
                          <a:ea typeface="Arial Unicode MS"/>
                          <a:cs typeface="Arial" panose="020B0604020202020204" pitchFamily="34" charset="0"/>
                        </a:rPr>
                        <a:t>Gaming</a:t>
                      </a:r>
                      <a:endParaRPr lang="en-GB" sz="14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50495" lvl="0" indent="0" algn="l" defTabSz="342900" rtl="0" eaLnBrk="1" fontAlgn="auto" latinLnBrk="0" hangingPunct="1">
                        <a:lnSpc>
                          <a:spcPct val="108000"/>
                        </a:lnSpc>
                        <a:spcBef>
                          <a:spcPts val="0"/>
                        </a:spcBef>
                        <a:spcAft>
                          <a:spcPts val="0"/>
                        </a:spcAft>
                        <a:buClrTx/>
                        <a:buSzTx/>
                        <a:buFontTx/>
                        <a:buNone/>
                        <a:tabLst/>
                        <a:defRPr/>
                      </a:pPr>
                      <a:r>
                        <a:rPr lang="en-GB" sz="1400" dirty="0">
                          <a:latin typeface="Montserrat" panose="00000500000000000000" pitchFamily="50" charset="0"/>
                          <a:cs typeface="Arial" charset="0"/>
                        </a:rPr>
                        <a:t>Impacted by overstocking of items by a customer of goods manufactured in FY2022, further compounded by ongoing effects of AGA, voluntarily petitioning for Chapter 11 bankruptcy</a:t>
                      </a:r>
                      <a:endParaRPr lang="en-GB" sz="1400" dirty="0">
                        <a:effectLst/>
                        <a:latin typeface="DPSerif"/>
                        <a:ea typeface="Times New Roman" panose="02020603050405020304" pitchFamily="18" charset="0"/>
                        <a:cs typeface="Times New Roman" panose="02020603050405020304" pitchFamily="18" charset="0"/>
                      </a:endParaRPr>
                    </a:p>
                  </a:txBody>
                  <a:tcPr marL="72000" marR="7200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126834"/>
                  </a:ext>
                </a:extLst>
              </a:tr>
              <a:tr h="697060">
                <a:tc>
                  <a:txBody>
                    <a:bodyPr/>
                    <a:lstStyle/>
                    <a:p>
                      <a:pPr marR="150495">
                        <a:lnSpc>
                          <a:spcPct val="108000"/>
                        </a:lnSpc>
                      </a:pPr>
                      <a:r>
                        <a:rPr lang="en-GB" sz="1400" dirty="0">
                          <a:effectLst/>
                          <a:latin typeface="Montserrat" panose="00000500000000000000" pitchFamily="50" charset="0"/>
                          <a:ea typeface="Arial Unicode MS"/>
                          <a:cs typeface="Arial" panose="020B0604020202020204" pitchFamily="34" charset="0"/>
                        </a:rPr>
                        <a:t>Vending</a:t>
                      </a:r>
                      <a:endParaRPr lang="en-GB" sz="14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50495" lvl="0" indent="0" algn="l" defTabSz="342900" rtl="0" eaLnBrk="1" fontAlgn="auto" latinLnBrk="0" hangingPunct="1">
                        <a:lnSpc>
                          <a:spcPct val="108000"/>
                        </a:lnSpc>
                        <a:spcBef>
                          <a:spcPts val="0"/>
                        </a:spcBef>
                        <a:spcAft>
                          <a:spcPts val="0"/>
                        </a:spcAft>
                        <a:buClrTx/>
                        <a:buSzTx/>
                        <a:buFontTx/>
                        <a:buNone/>
                        <a:tabLst/>
                        <a:defRPr/>
                      </a:pPr>
                      <a:r>
                        <a:rPr lang="en-GB" sz="1400" dirty="0">
                          <a:latin typeface="Montserrat" panose="00000500000000000000" pitchFamily="50" charset="0"/>
                          <a:cs typeface="Arial" charset="0"/>
                        </a:rPr>
                        <a:t>Impacted by overstocking by supply chain for US OEM brand independent drink fountain manufacturer and in France, project loss of pizza vending machine OEM</a:t>
                      </a:r>
                      <a:endParaRPr lang="en-GB" sz="1400" dirty="0">
                        <a:effectLst/>
                        <a:latin typeface="DPSerif"/>
                        <a:ea typeface="Times New Roman" panose="02020603050405020304" pitchFamily="18" charset="0"/>
                        <a:cs typeface="Times New Roman" panose="02020603050405020304" pitchFamily="18" charset="0"/>
                      </a:endParaRPr>
                    </a:p>
                  </a:txBody>
                  <a:tcPr marL="72000" marR="7200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0632375"/>
                  </a:ext>
                </a:extLst>
              </a:tr>
              <a:tr h="697060">
                <a:tc>
                  <a:txBody>
                    <a:bodyPr/>
                    <a:lstStyle/>
                    <a:p>
                      <a:pPr marR="150495">
                        <a:lnSpc>
                          <a:spcPct val="108000"/>
                        </a:lnSpc>
                      </a:pPr>
                      <a:r>
                        <a:rPr lang="en-GB" sz="1400" dirty="0">
                          <a:effectLst/>
                          <a:latin typeface="Montserrat" panose="00000500000000000000" pitchFamily="50" charset="0"/>
                          <a:ea typeface="Arial Unicode MS"/>
                          <a:cs typeface="Arial" panose="020B0604020202020204" pitchFamily="34" charset="0"/>
                        </a:rPr>
                        <a:t>Industrial</a:t>
                      </a:r>
                      <a:endParaRPr lang="en-GB" sz="14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50495" lvl="0" indent="0" algn="l" defTabSz="342900" rtl="0" eaLnBrk="1" fontAlgn="auto" latinLnBrk="0" hangingPunct="1">
                        <a:lnSpc>
                          <a:spcPct val="108000"/>
                        </a:lnSpc>
                        <a:spcBef>
                          <a:spcPts val="0"/>
                        </a:spcBef>
                        <a:spcAft>
                          <a:spcPts val="0"/>
                        </a:spcAft>
                        <a:buClrTx/>
                        <a:buSzTx/>
                        <a:buFontTx/>
                        <a:buNone/>
                        <a:tabLst/>
                        <a:defRPr/>
                      </a:pPr>
                      <a:r>
                        <a:rPr lang="en-GB" sz="1400" dirty="0">
                          <a:latin typeface="Montserrat" panose="00000500000000000000" pitchFamily="50" charset="0"/>
                          <a:cs typeface="Arial" charset="0"/>
                        </a:rPr>
                        <a:t>HMI devices and kiosks. Reduction in revenues in EMEA, related mainly to a pan European VAR, revenues from 2 sensor designs lower in H1 FY23 than H1 FY22</a:t>
                      </a:r>
                      <a:endParaRPr lang="en-GB" sz="1400" dirty="0">
                        <a:effectLst/>
                        <a:latin typeface="DPSerif"/>
                        <a:ea typeface="Times New Roman" panose="02020603050405020304" pitchFamily="18" charset="0"/>
                        <a:cs typeface="Times New Roman" panose="02020603050405020304" pitchFamily="18" charset="0"/>
                      </a:endParaRPr>
                    </a:p>
                  </a:txBody>
                  <a:tcPr marL="72000" marR="7200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249969"/>
                  </a:ext>
                </a:extLst>
              </a:tr>
              <a:tr h="697060">
                <a:tc>
                  <a:txBody>
                    <a:bodyPr/>
                    <a:lstStyle/>
                    <a:p>
                      <a:pPr marR="150495">
                        <a:lnSpc>
                          <a:spcPct val="108000"/>
                        </a:lnSpc>
                      </a:pPr>
                      <a:r>
                        <a:rPr lang="en-GB" sz="1400" dirty="0">
                          <a:effectLst/>
                          <a:latin typeface="Montserrat" panose="00000500000000000000" pitchFamily="50" charset="0"/>
                          <a:ea typeface="Arial Unicode MS"/>
                          <a:cs typeface="Arial" panose="020B0604020202020204" pitchFamily="34" charset="0"/>
                        </a:rPr>
                        <a:t>Financial</a:t>
                      </a:r>
                      <a:endParaRPr lang="en-GB" sz="14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0495" algn="l">
                        <a:lnSpc>
                          <a:spcPct val="108000"/>
                        </a:lnSpc>
                      </a:pPr>
                      <a:r>
                        <a:rPr lang="en-GB" sz="1400" dirty="0">
                          <a:latin typeface="Montserrat" panose="00000500000000000000" pitchFamily="50" charset="0"/>
                          <a:cs typeface="Arial" charset="0"/>
                        </a:rPr>
                        <a:t>Primarily ATM products. Continuation of market maintenance levels of supply on older generation platforms. Revenues lower in Americas and APAC, compensated by increase in EMEA</a:t>
                      </a:r>
                      <a:endParaRPr lang="en-GB" sz="1400" dirty="0">
                        <a:effectLst/>
                        <a:latin typeface="DPSerif"/>
                        <a:ea typeface="Times New Roman" panose="02020603050405020304" pitchFamily="18" charset="0"/>
                        <a:cs typeface="Times New Roman" panose="02020603050405020304" pitchFamily="18" charset="0"/>
                      </a:endParaRPr>
                    </a:p>
                  </a:txBody>
                  <a:tcPr marL="72000" marR="7200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9051591"/>
                  </a:ext>
                </a:extLst>
              </a:tr>
              <a:tr h="720000">
                <a:tc>
                  <a:txBody>
                    <a:bodyPr/>
                    <a:lstStyle/>
                    <a:p>
                      <a:pPr marR="150495">
                        <a:lnSpc>
                          <a:spcPct val="108000"/>
                        </a:lnSpc>
                      </a:pPr>
                      <a:r>
                        <a:rPr lang="en-GB" sz="1400" dirty="0">
                          <a:effectLst/>
                          <a:latin typeface="Montserrat" panose="00000500000000000000" pitchFamily="50" charset="0"/>
                          <a:ea typeface="Arial Unicode MS"/>
                          <a:cs typeface="Arial" panose="020B0604020202020204" pitchFamily="34" charset="0"/>
                        </a:rPr>
                        <a:t>Signage</a:t>
                      </a:r>
                      <a:endParaRPr lang="en-GB" sz="14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0495" algn="l">
                        <a:lnSpc>
                          <a:spcPct val="108000"/>
                        </a:lnSpc>
                      </a:pPr>
                      <a:r>
                        <a:rPr lang="en-GB" sz="1400" dirty="0">
                          <a:latin typeface="Montserrat" panose="00000500000000000000" pitchFamily="50" charset="0"/>
                          <a:cs typeface="Arial" charset="0"/>
                        </a:rPr>
                        <a:t>Information systems and tables.  Non major variations noted, either in geographies or with customers.</a:t>
                      </a:r>
                      <a:endParaRPr lang="en-GB" sz="1400" dirty="0">
                        <a:effectLst/>
                        <a:latin typeface="DPSerif"/>
                        <a:ea typeface="Times New Roman" panose="02020603050405020304" pitchFamily="18" charset="0"/>
                        <a:cs typeface="Times New Roman" panose="02020603050405020304" pitchFamily="18" charset="0"/>
                      </a:endParaRPr>
                    </a:p>
                  </a:txBody>
                  <a:tcPr marL="72000" marR="7200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019289"/>
                  </a:ext>
                </a:extLst>
              </a:tr>
              <a:tr h="720000">
                <a:tc>
                  <a:txBody>
                    <a:bodyPr/>
                    <a:lstStyle/>
                    <a:p>
                      <a:pPr marR="150495">
                        <a:lnSpc>
                          <a:spcPct val="108000"/>
                        </a:lnSpc>
                      </a:pPr>
                      <a:r>
                        <a:rPr lang="en-GB" sz="1400" dirty="0">
                          <a:effectLst/>
                          <a:latin typeface="Montserrat" panose="00000500000000000000" pitchFamily="50" charset="0"/>
                          <a:ea typeface="Arial Unicode MS"/>
                          <a:cs typeface="Arial" panose="020B0604020202020204" pitchFamily="34" charset="0"/>
                        </a:rPr>
                        <a:t>Other</a:t>
                      </a:r>
                      <a:endParaRPr lang="en-GB" sz="1400" dirty="0">
                        <a:effectLst/>
                        <a:latin typeface="DPSerif"/>
                        <a:ea typeface="Times New Roman" panose="02020603050405020304" pitchFamily="18" charset="0"/>
                        <a:cs typeface="Times New Roman" panose="02020603050405020304" pitchFamily="18" charset="0"/>
                      </a:endParaRPr>
                    </a:p>
                  </a:txBody>
                  <a:tcPr marL="685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50495" lvl="0" indent="0" algn="l" defTabSz="342900" rtl="0" eaLnBrk="1" fontAlgn="auto" latinLnBrk="0" hangingPunct="1">
                        <a:lnSpc>
                          <a:spcPct val="108000"/>
                        </a:lnSpc>
                        <a:spcBef>
                          <a:spcPts val="0"/>
                        </a:spcBef>
                        <a:spcAft>
                          <a:spcPts val="0"/>
                        </a:spcAft>
                        <a:buClrTx/>
                        <a:buSzTx/>
                        <a:buFontTx/>
                        <a:buNone/>
                        <a:tabLst/>
                        <a:defRPr/>
                      </a:pPr>
                      <a:r>
                        <a:rPr lang="en-GB" sz="1400" dirty="0">
                          <a:latin typeface="Montserrat" panose="00000500000000000000" pitchFamily="50" charset="0"/>
                          <a:cs typeface="Arial" charset="0"/>
                        </a:rPr>
                        <a:t>Smaller markets, such as Telematics, Health, Military, etc. Lower EMEA sales main contributor, for a German based VAR supply a design for a medical device in COVID-19 period, not repeated in H1 FY23</a:t>
                      </a:r>
                      <a:endParaRPr lang="en-GB" sz="1400" dirty="0">
                        <a:solidFill>
                          <a:schemeClr val="tx1"/>
                        </a:solidFill>
                        <a:latin typeface="Montserrat" panose="00000500000000000000" pitchFamily="50" charset="0"/>
                        <a:cs typeface="Arial" charset="0"/>
                      </a:endParaRPr>
                    </a:p>
                  </a:txBody>
                  <a:tcPr marL="72000" marR="7200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784379"/>
                  </a:ext>
                </a:extLst>
              </a:tr>
            </a:tbl>
          </a:graphicData>
        </a:graphic>
      </p:graphicFrame>
    </p:spTree>
    <p:extLst>
      <p:ext uri="{BB962C8B-B14F-4D97-AF65-F5344CB8AC3E}">
        <p14:creationId xmlns:p14="http://schemas.microsoft.com/office/powerpoint/2010/main" val="1922331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46AB363-09EA-2A09-18EA-1025133317E6}"/>
              </a:ext>
            </a:extLst>
          </p:cNvPr>
          <p:cNvPicPr>
            <a:picLocks noChangeAspect="1"/>
          </p:cNvPicPr>
          <p:nvPr/>
        </p:nvPicPr>
        <p:blipFill>
          <a:blip r:embed="rId2"/>
          <a:stretch>
            <a:fillRect/>
          </a:stretch>
        </p:blipFill>
        <p:spPr>
          <a:xfrm>
            <a:off x="719999" y="1055575"/>
            <a:ext cx="7704000" cy="5033360"/>
          </a:xfrm>
          <a:prstGeom prst="rect">
            <a:avLst/>
          </a:prstGeom>
        </p:spPr>
      </p:pic>
      <p:sp>
        <p:nvSpPr>
          <p:cNvPr id="2" name="Title 1"/>
          <p:cNvSpPr>
            <a:spLocks noGrp="1"/>
          </p:cNvSpPr>
          <p:nvPr>
            <p:ph type="title"/>
          </p:nvPr>
        </p:nvSpPr>
        <p:spPr>
          <a:xfrm>
            <a:off x="488087" y="351453"/>
            <a:ext cx="6280030" cy="45014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cap="none" dirty="0">
                <a:latin typeface="Montserrat" panose="00000500000000000000" pitchFamily="50" charset="0"/>
              </a:rPr>
              <a:t>Touch sales - </a:t>
            </a:r>
            <a:r>
              <a:rPr kumimoji="0" lang="en-US" sz="18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size range and markets</a:t>
            </a:r>
            <a:br>
              <a:rPr kumimoji="0" lang="en-GB" sz="1800" b="0" i="0" u="none" strike="noStrike" kern="1200" cap="none" spc="0" normalizeH="0" baseline="0" noProof="0" dirty="0">
                <a:ln>
                  <a:noFill/>
                </a:ln>
                <a:solidFill>
                  <a:prstClr val="black"/>
                </a:solidFill>
                <a:effectLst/>
                <a:uLnTx/>
                <a:uFillTx/>
                <a:latin typeface="Calibri"/>
                <a:ea typeface="+mn-ea"/>
                <a:cs typeface="+mn-cs"/>
              </a:rPr>
            </a:br>
            <a:endParaRPr lang="en-US" sz="1600" cap="none" dirty="0">
              <a:latin typeface="Montserrat" panose="00000500000000000000" pitchFamily="50" charset="0"/>
            </a:endParaRPr>
          </a:p>
        </p:txBody>
      </p:sp>
      <p:sp>
        <p:nvSpPr>
          <p:cNvPr id="9" name="TextBox 8"/>
          <p:cNvSpPr txBox="1"/>
          <p:nvPr/>
        </p:nvSpPr>
        <p:spPr>
          <a:xfrm>
            <a:off x="8814062" y="6642556"/>
            <a:ext cx="329938" cy="215444"/>
          </a:xfrm>
          <a:prstGeom prst="rect">
            <a:avLst/>
          </a:prstGeom>
          <a:noFill/>
        </p:spPr>
        <p:txBody>
          <a:bodyPr wrap="square" rtlCol="0">
            <a:spAutoFit/>
          </a:bodyPr>
          <a:lstStyle/>
          <a:p>
            <a:pPr algn="ctr"/>
            <a:r>
              <a:rPr lang="en-GB" sz="800" dirty="0">
                <a:latin typeface="Montserrat" panose="00000500000000000000" pitchFamily="50" charset="0"/>
              </a:rPr>
              <a:t>6</a:t>
            </a:r>
          </a:p>
        </p:txBody>
      </p:sp>
      <p:sp>
        <p:nvSpPr>
          <p:cNvPr id="10" name="Rectangle 9">
            <a:extLst>
              <a:ext uri="{FF2B5EF4-FFF2-40B4-BE49-F238E27FC236}">
                <a16:creationId xmlns:a16="http://schemas.microsoft.com/office/drawing/2014/main" id="{277AF7BC-8093-4384-B8A9-48901CFDED04}"/>
              </a:ext>
            </a:extLst>
          </p:cNvPr>
          <p:cNvSpPr/>
          <p:nvPr/>
        </p:nvSpPr>
        <p:spPr>
          <a:xfrm>
            <a:off x="1312762" y="6598915"/>
            <a:ext cx="6518475" cy="215444"/>
          </a:xfrm>
          <a:prstGeom prst="rect">
            <a:avLst/>
          </a:prstGeom>
        </p:spPr>
        <p:txBody>
          <a:bodyPr wrap="square">
            <a:spAutoFit/>
          </a:bodyPr>
          <a:lstStyle/>
          <a:p>
            <a:pPr algn="ctr"/>
            <a:r>
              <a:rPr lang="en-GB" sz="800" dirty="0"/>
              <a:t> </a:t>
            </a:r>
            <a:r>
              <a:rPr lang="en-GB" sz="800" dirty="0">
                <a:latin typeface="Montserrat" panose="00000500000000000000" pitchFamily="50" charset="0"/>
              </a:rPr>
              <a:t>Note: Revenue as illustrated on graph are for touch sensor only sales and exclude sales of controllers and ancillaries </a:t>
            </a:r>
          </a:p>
        </p:txBody>
      </p:sp>
      <p:graphicFrame>
        <p:nvGraphicFramePr>
          <p:cNvPr id="11" name="Table 10">
            <a:extLst>
              <a:ext uri="{FF2B5EF4-FFF2-40B4-BE49-F238E27FC236}">
                <a16:creationId xmlns:a16="http://schemas.microsoft.com/office/drawing/2014/main" id="{46496E51-F638-4382-865D-387A2B510608}"/>
              </a:ext>
            </a:extLst>
          </p:cNvPr>
          <p:cNvGraphicFramePr>
            <a:graphicFrameLocks noGrp="1"/>
          </p:cNvGraphicFramePr>
          <p:nvPr>
            <p:extLst>
              <p:ext uri="{D42A27DB-BD31-4B8C-83A1-F6EECF244321}">
                <p14:modId xmlns:p14="http://schemas.microsoft.com/office/powerpoint/2010/main" val="863383865"/>
              </p:ext>
            </p:extLst>
          </p:nvPr>
        </p:nvGraphicFramePr>
        <p:xfrm>
          <a:off x="222303" y="1311580"/>
          <a:ext cx="5563134" cy="1985663"/>
        </p:xfrm>
        <a:graphic>
          <a:graphicData uri="http://schemas.openxmlformats.org/drawingml/2006/table">
            <a:tbl>
              <a:tblPr/>
              <a:tblGrid>
                <a:gridCol w="1027134">
                  <a:extLst>
                    <a:ext uri="{9D8B030D-6E8A-4147-A177-3AD203B41FA5}">
                      <a16:colId xmlns:a16="http://schemas.microsoft.com/office/drawing/2014/main" val="20000"/>
                    </a:ext>
                  </a:extLst>
                </a:gridCol>
                <a:gridCol w="756000">
                  <a:extLst>
                    <a:ext uri="{9D8B030D-6E8A-4147-A177-3AD203B41FA5}">
                      <a16:colId xmlns:a16="http://schemas.microsoft.com/office/drawing/2014/main" val="20001"/>
                    </a:ext>
                  </a:extLst>
                </a:gridCol>
                <a:gridCol w="756000">
                  <a:extLst>
                    <a:ext uri="{9D8B030D-6E8A-4147-A177-3AD203B41FA5}">
                      <a16:colId xmlns:a16="http://schemas.microsoft.com/office/drawing/2014/main" val="20002"/>
                    </a:ext>
                  </a:extLst>
                </a:gridCol>
                <a:gridCol w="756000">
                  <a:extLst>
                    <a:ext uri="{9D8B030D-6E8A-4147-A177-3AD203B41FA5}">
                      <a16:colId xmlns:a16="http://schemas.microsoft.com/office/drawing/2014/main" val="20003"/>
                    </a:ext>
                  </a:extLst>
                </a:gridCol>
                <a:gridCol w="756000">
                  <a:extLst>
                    <a:ext uri="{9D8B030D-6E8A-4147-A177-3AD203B41FA5}">
                      <a16:colId xmlns:a16="http://schemas.microsoft.com/office/drawing/2014/main" val="20004"/>
                    </a:ext>
                  </a:extLst>
                </a:gridCol>
                <a:gridCol w="756000">
                  <a:extLst>
                    <a:ext uri="{9D8B030D-6E8A-4147-A177-3AD203B41FA5}">
                      <a16:colId xmlns:a16="http://schemas.microsoft.com/office/drawing/2014/main" val="20005"/>
                    </a:ext>
                  </a:extLst>
                </a:gridCol>
                <a:gridCol w="756000">
                  <a:extLst>
                    <a:ext uri="{9D8B030D-6E8A-4147-A177-3AD203B41FA5}">
                      <a16:colId xmlns:a16="http://schemas.microsoft.com/office/drawing/2014/main" val="20006"/>
                    </a:ext>
                  </a:extLst>
                </a:gridCol>
              </a:tblGrid>
              <a:tr h="252000">
                <a:tc>
                  <a:txBody>
                    <a:bodyPr/>
                    <a:lstStyle/>
                    <a:p>
                      <a:pPr algn="l" fontAlgn="b"/>
                      <a:endParaRPr lang="en-GB" sz="1000" b="0" i="0" u="none" strike="noStrike" dirty="0">
                        <a:solidFill>
                          <a:srgbClr val="000000"/>
                        </a:solidFill>
                        <a:effectLst/>
                        <a:latin typeface="Montserrat" panose="00000500000000000000" pitchFamily="50" charset="0"/>
                      </a:endParaRPr>
                    </a:p>
                  </a:txBody>
                  <a:tcPr marL="7583" marR="7583" marT="7583"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GB" sz="1800" b="1" i="0" u="none" strike="noStrike" dirty="0">
                          <a:solidFill>
                            <a:srgbClr val="000000"/>
                          </a:solidFill>
                          <a:effectLst/>
                          <a:latin typeface="Montserrat" panose="00000500000000000000" pitchFamily="50" charset="0"/>
                        </a:rPr>
                        <a:t>H1 2022</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CDE5"/>
                    </a:solidFill>
                  </a:tcPr>
                </a:tc>
                <a:tc hMerge="1">
                  <a:txBody>
                    <a:bodyPr/>
                    <a:lstStyle/>
                    <a:p>
                      <a:endParaRPr lang="en-GB"/>
                    </a:p>
                  </a:txBody>
                  <a:tcP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3">
                  <a:txBody>
                    <a:bodyPr/>
                    <a:lstStyle/>
                    <a:p>
                      <a:pPr algn="ctr" fontAlgn="b"/>
                      <a:r>
                        <a:rPr lang="en-GB" sz="1800" b="1" i="0" u="none" strike="noStrike" dirty="0">
                          <a:solidFill>
                            <a:srgbClr val="000000"/>
                          </a:solidFill>
                          <a:effectLst/>
                          <a:latin typeface="Montserrat" panose="00000500000000000000" pitchFamily="50" charset="0"/>
                        </a:rPr>
                        <a:t>H1 2023</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CDE5"/>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16000">
                <a:tc>
                  <a:txBody>
                    <a:bodyPr/>
                    <a:lstStyle/>
                    <a:p>
                      <a:pPr algn="l" fontAlgn="b"/>
                      <a:r>
                        <a:rPr lang="en-GB" sz="1100" b="0" i="0" u="none" strike="noStrike" dirty="0">
                          <a:solidFill>
                            <a:srgbClr val="000000"/>
                          </a:solidFill>
                          <a:effectLst/>
                          <a:latin typeface="Montserrat" panose="00000500000000000000" pitchFamily="50" charset="0"/>
                        </a:rPr>
                        <a:t>Total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GB" sz="1600" b="1" i="0" u="none" strike="noStrike" dirty="0">
                          <a:solidFill>
                            <a:srgbClr val="000000"/>
                          </a:solidFill>
                          <a:effectLst/>
                          <a:latin typeface="Montserrat" panose="00000500000000000000" pitchFamily="50" charset="0"/>
                        </a:rPr>
                        <a:t>29.3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3">
                  <a:txBody>
                    <a:bodyPr/>
                    <a:lstStyle/>
                    <a:p>
                      <a:pPr algn="ctr" fontAlgn="b"/>
                      <a:r>
                        <a:rPr lang="en-GB" sz="1600" b="1" i="0" u="none" strike="noStrike" dirty="0">
                          <a:solidFill>
                            <a:srgbClr val="000000"/>
                          </a:solidFill>
                          <a:effectLst/>
                          <a:latin typeface="Montserrat" panose="00000500000000000000" pitchFamily="50" charset="0"/>
                        </a:rPr>
                        <a:t>22.7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88000">
                <a:tc>
                  <a:txBody>
                    <a:bodyPr/>
                    <a:lstStyle/>
                    <a:p>
                      <a:pPr algn="l" fontAlgn="b"/>
                      <a:r>
                        <a:rPr lang="en-GB" sz="1000" b="0" i="0" u="none" strike="noStrike" dirty="0">
                          <a:solidFill>
                            <a:srgbClr val="000000"/>
                          </a:solidFill>
                          <a:effectLst/>
                          <a:latin typeface="Montserrat" panose="00000500000000000000" pitchFamily="50" charset="0"/>
                        </a:rPr>
                        <a:t>Size Range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800" b="1" i="0" u="none" strike="noStrike" dirty="0">
                          <a:solidFill>
                            <a:srgbClr val="000000"/>
                          </a:solidFill>
                          <a:effectLst/>
                          <a:latin typeface="Montserrat" panose="00000500000000000000" pitchFamily="50" charset="0"/>
                        </a:rPr>
                        <a:t>0 - 14.9”</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342900" rtl="0" eaLnBrk="1" fontAlgn="b"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Montserrat" panose="00000500000000000000" pitchFamily="50" charset="0"/>
                        </a:rPr>
                        <a:t>15.0” - 29.9”</a:t>
                      </a:r>
                    </a:p>
                  </a:txBody>
                  <a:tcPr marL="7583" marR="0"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800" b="1" i="0" u="none" strike="noStrike" dirty="0">
                          <a:solidFill>
                            <a:srgbClr val="000000"/>
                          </a:solidFill>
                          <a:effectLst/>
                          <a:latin typeface="Montserrat" panose="00000500000000000000" pitchFamily="50" charset="0"/>
                        </a:rPr>
                        <a:t>30.0” +</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800" b="1" i="0" u="none" strike="noStrike" dirty="0">
                          <a:solidFill>
                            <a:srgbClr val="000000"/>
                          </a:solidFill>
                          <a:effectLst/>
                          <a:latin typeface="Montserrat" panose="00000500000000000000" pitchFamily="50" charset="0"/>
                        </a:rPr>
                        <a:t>0 - 14.9”</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342900" rtl="0" eaLnBrk="1" fontAlgn="b"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Montserrat" panose="00000500000000000000" pitchFamily="50" charset="0"/>
                        </a:rPr>
                        <a:t>15.0” - 29.9”</a:t>
                      </a:r>
                    </a:p>
                  </a:txBody>
                  <a:tcPr marL="7583" marR="0"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800" b="1" i="0" u="none" strike="noStrike" dirty="0">
                          <a:solidFill>
                            <a:srgbClr val="000000"/>
                          </a:solidFill>
                          <a:effectLst/>
                          <a:latin typeface="Montserrat" panose="00000500000000000000" pitchFamily="50" charset="0"/>
                        </a:rPr>
                        <a:t>30.0” +</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algn="l" fontAlgn="b"/>
                      <a:r>
                        <a:rPr lang="en-GB" sz="1000" b="0" i="0" u="none" strike="noStrike" dirty="0">
                          <a:solidFill>
                            <a:srgbClr val="000000"/>
                          </a:solidFill>
                          <a:effectLst/>
                          <a:latin typeface="Montserrat" panose="00000500000000000000" pitchFamily="50" charset="0"/>
                        </a:rPr>
                        <a:t>Units (k)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b="1" i="0" u="none" strike="noStrike" dirty="0">
                          <a:solidFill>
                            <a:schemeClr val="tx1"/>
                          </a:solidFill>
                          <a:effectLst/>
                          <a:latin typeface="Montserrat" panose="00000500000000000000" pitchFamily="50" charset="0"/>
                        </a:rPr>
                        <a:t>8.9</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b="1" i="0" u="none" strike="noStrike" dirty="0">
                          <a:solidFill>
                            <a:schemeClr val="tx1"/>
                          </a:solidFill>
                          <a:effectLst/>
                          <a:latin typeface="Montserrat" panose="00000500000000000000" pitchFamily="50" charset="0"/>
                        </a:rPr>
                        <a:t>13.4</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b="1" i="0" u="none" strike="noStrike" dirty="0">
                          <a:solidFill>
                            <a:schemeClr val="tx1"/>
                          </a:solidFill>
                          <a:effectLst/>
                          <a:latin typeface="Montserrat" panose="00000500000000000000" pitchFamily="50" charset="0"/>
                        </a:rPr>
                        <a:t>7.0</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600" b="1" i="0" u="none" strike="noStrike" dirty="0">
                          <a:solidFill>
                            <a:srgbClr val="000000"/>
                          </a:solidFill>
                          <a:effectLst/>
                          <a:latin typeface="Montserrat" panose="00000500000000000000" pitchFamily="50" charset="0"/>
                        </a:rPr>
                        <a:t>6.6</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600" b="1" i="0" u="none" strike="noStrike" dirty="0">
                          <a:solidFill>
                            <a:srgbClr val="000000"/>
                          </a:solidFill>
                          <a:effectLst/>
                          <a:latin typeface="Montserrat" panose="00000500000000000000" pitchFamily="50" charset="0"/>
                        </a:rPr>
                        <a:t>11.8</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600" b="1" i="0" u="none" strike="noStrike" dirty="0">
                          <a:solidFill>
                            <a:srgbClr val="000000"/>
                          </a:solidFill>
                          <a:effectLst/>
                          <a:latin typeface="Montserrat" panose="00000500000000000000" pitchFamily="50" charset="0"/>
                        </a:rPr>
                        <a:t>4.3</a:t>
                      </a: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0">
                <a:tc gridSpan="2">
                  <a:txBody>
                    <a:bodyPr/>
                    <a:lstStyle/>
                    <a:p>
                      <a:pPr marL="0" marR="0" lvl="0" indent="-361950" algn="l" defTabSz="342900" rtl="0" eaLnBrk="1" fontAlgn="b" latinLnBrk="0" hangingPunct="1">
                        <a:lnSpc>
                          <a:spcPct val="100000"/>
                        </a:lnSpc>
                        <a:spcBef>
                          <a:spcPts val="0"/>
                        </a:spcBef>
                        <a:spcAft>
                          <a:spcPts val="0"/>
                        </a:spcAft>
                        <a:buClrTx/>
                        <a:buSzTx/>
                        <a:buFontTx/>
                        <a:buNone/>
                        <a:tabLst/>
                        <a:defRPr/>
                      </a:pPr>
                      <a:r>
                        <a:rPr lang="en-GB" sz="1000" b="0" i="0" u="none" strike="noStrike" kern="1200" dirty="0">
                          <a:solidFill>
                            <a:srgbClr val="000000"/>
                          </a:solidFill>
                          <a:effectLst/>
                          <a:latin typeface="Montserrat" panose="00000500000000000000" pitchFamily="50" charset="0"/>
                          <a:ea typeface="+mn-ea"/>
                          <a:cs typeface="+mn-cs"/>
                        </a:rPr>
                        <a:t>Volume of MPCT™ units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fontAlgn="b"/>
                      <a:endParaRPr lang="en-GB" sz="1200" b="1" i="0" u="none" strike="noStrike" dirty="0">
                        <a:solidFill>
                          <a:srgbClr val="000000"/>
                        </a:solidFill>
                        <a:effectLst/>
                        <a:latin typeface="Montserrat" panose="00000500000000000000" pitchFamily="50" charset="0"/>
                      </a:endParaRP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361950" algn="l" defTabSz="342900" rtl="0" eaLnBrk="1" fontAlgn="b" latinLnBrk="0" hangingPunct="1">
                        <a:lnSpc>
                          <a:spcPct val="100000"/>
                        </a:lnSpc>
                        <a:spcBef>
                          <a:spcPts val="0"/>
                        </a:spcBef>
                        <a:spcAft>
                          <a:spcPts val="0"/>
                        </a:spcAft>
                        <a:buClrTx/>
                        <a:buSzTx/>
                        <a:buFontTx/>
                        <a:buNone/>
                        <a:tabLst/>
                        <a:defRPr/>
                      </a:pPr>
                      <a:r>
                        <a:rPr lang="en-GB" sz="1600" b="1" i="0" u="none" strike="noStrike" kern="1200" dirty="0">
                          <a:solidFill>
                            <a:srgbClr val="000000"/>
                          </a:solidFill>
                          <a:effectLst/>
                          <a:latin typeface="Montserrat" panose="00000500000000000000" pitchFamily="50" charset="0"/>
                          <a:ea typeface="+mn-ea"/>
                          <a:cs typeface="+mn-cs"/>
                        </a:rPr>
                        <a:t>5.7k </a:t>
                      </a:r>
                      <a:r>
                        <a:rPr lang="en-GB" sz="1400" b="1" i="0" u="none" strike="noStrike" kern="1200" dirty="0">
                          <a:solidFill>
                            <a:srgbClr val="000000"/>
                          </a:solidFill>
                          <a:effectLst/>
                          <a:latin typeface="Montserrat" panose="00000500000000000000" pitchFamily="50" charset="0"/>
                          <a:ea typeface="+mn-ea"/>
                          <a:cs typeface="+mn-cs"/>
                        </a:rPr>
                        <a:t>(2022: 9.1k)</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fontAlgn="b"/>
                      <a:endParaRPr lang="en-GB" sz="1200" b="1" i="0" u="none" strike="noStrike" dirty="0">
                        <a:solidFill>
                          <a:srgbClr val="000000"/>
                        </a:solidFill>
                        <a:effectLst/>
                        <a:latin typeface="Montserrat" panose="00000500000000000000" pitchFamily="50" charset="0"/>
                      </a:endParaRPr>
                    </a:p>
                  </a:txBody>
                  <a:tcPr marL="7583" marR="7583" marT="75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GB" sz="1100" b="1" i="0" u="none" strike="noStrike" dirty="0">
                        <a:solidFill>
                          <a:srgbClr val="000000"/>
                        </a:solidFill>
                        <a:effectLst/>
                        <a:latin typeface="Montserrat" panose="00000500000000000000" pitchFamily="50" charset="0"/>
                      </a:endParaRPr>
                    </a:p>
                  </a:txBody>
                  <a:tcPr marL="7583" marR="7583" marT="758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00325802"/>
                  </a:ext>
                </a:extLst>
              </a:tr>
              <a:tr h="0">
                <a:tc gridSpan="2">
                  <a:txBody>
                    <a:bodyPr/>
                    <a:lstStyle/>
                    <a:p>
                      <a:pPr marL="0" marR="0" lvl="0" indent="-361950" algn="l" defTabSz="342900" rtl="0" eaLnBrk="1" fontAlgn="b" latinLnBrk="0" hangingPunct="1">
                        <a:lnSpc>
                          <a:spcPct val="100000"/>
                        </a:lnSpc>
                        <a:spcBef>
                          <a:spcPts val="0"/>
                        </a:spcBef>
                        <a:spcAft>
                          <a:spcPts val="0"/>
                        </a:spcAft>
                        <a:buClrTx/>
                        <a:buSzTx/>
                        <a:buFontTx/>
                        <a:buNone/>
                        <a:tabLst/>
                        <a:defRPr/>
                      </a:pPr>
                      <a:r>
                        <a:rPr lang="en-GB" sz="1000" b="0" i="0" u="none" strike="noStrike" kern="1200" dirty="0">
                          <a:solidFill>
                            <a:srgbClr val="000000"/>
                          </a:solidFill>
                          <a:effectLst/>
                          <a:latin typeface="Montserrat" panose="00000500000000000000" pitchFamily="50" charset="0"/>
                          <a:ea typeface="+mn-ea"/>
                          <a:cs typeface="+mn-cs"/>
                        </a:rPr>
                        <a:t>Volume of Curved units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gridSpan="5">
                  <a:txBody>
                    <a:bodyPr/>
                    <a:lstStyle/>
                    <a:p>
                      <a:pPr marL="0" marR="0" lvl="0" indent="-361950" algn="l" defTabSz="342900" rtl="0" eaLnBrk="1" fontAlgn="b" latinLnBrk="0" hangingPunct="1">
                        <a:lnSpc>
                          <a:spcPct val="100000"/>
                        </a:lnSpc>
                        <a:spcBef>
                          <a:spcPts val="0"/>
                        </a:spcBef>
                        <a:spcAft>
                          <a:spcPts val="0"/>
                        </a:spcAft>
                        <a:buClrTx/>
                        <a:buSzTx/>
                        <a:buFontTx/>
                        <a:buNone/>
                        <a:tabLst/>
                        <a:defRPr/>
                      </a:pPr>
                      <a:r>
                        <a:rPr lang="en-GB" sz="1600" b="1" i="0" u="none" strike="noStrike" kern="1200" dirty="0">
                          <a:solidFill>
                            <a:srgbClr val="000000"/>
                          </a:solidFill>
                          <a:effectLst/>
                          <a:latin typeface="Montserrat" panose="00000500000000000000" pitchFamily="50" charset="0"/>
                          <a:ea typeface="+mn-ea"/>
                          <a:cs typeface="+mn-cs"/>
                        </a:rPr>
                        <a:t>2.7k</a:t>
                      </a:r>
                      <a:r>
                        <a:rPr lang="en-GB" sz="1600" b="0" i="0" u="none" strike="noStrike" kern="1200" dirty="0">
                          <a:solidFill>
                            <a:srgbClr val="000000"/>
                          </a:solidFill>
                          <a:effectLst/>
                          <a:latin typeface="Montserrat" panose="00000500000000000000" pitchFamily="50" charset="0"/>
                          <a:ea typeface="+mn-ea"/>
                          <a:cs typeface="+mn-cs"/>
                        </a:rPr>
                        <a:t> </a:t>
                      </a:r>
                      <a:r>
                        <a:rPr lang="en-GB" sz="1400" b="1" i="0" u="none" strike="noStrike" kern="1200" dirty="0">
                          <a:solidFill>
                            <a:srgbClr val="000000"/>
                          </a:solidFill>
                          <a:effectLst/>
                          <a:latin typeface="Montserrat" panose="00000500000000000000" pitchFamily="50" charset="0"/>
                          <a:ea typeface="+mn-ea"/>
                          <a:cs typeface="+mn-cs"/>
                        </a:rPr>
                        <a:t>(2022: 3.5k)</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mpd="sng">
                      <a:noFill/>
                      <a:prstDash val="solid"/>
                    </a:lnL>
                    <a:lnT w="12700" cmpd="sng">
                      <a:noFill/>
                      <a:prstDash val="solid"/>
                    </a:lnT>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17824438"/>
                  </a:ext>
                </a:extLst>
              </a:tr>
              <a:tr h="0">
                <a:tc gridSpan="7">
                  <a:txBody>
                    <a:bodyPr/>
                    <a:lstStyle/>
                    <a:p>
                      <a:pPr marL="0" indent="-361950" algn="l" defTabSz="342900" rtl="0" eaLnBrk="1" fontAlgn="b" latinLnBrk="0" hangingPunct="1"/>
                      <a:endParaRPr lang="en-GB" sz="700" b="0" i="0" u="none" strike="noStrike" kern="1200" dirty="0">
                        <a:solidFill>
                          <a:srgbClr val="000000"/>
                        </a:solidFill>
                        <a:effectLst/>
                        <a:latin typeface="Montserrat" panose="00000500000000000000" pitchFamily="50" charset="0"/>
                        <a:ea typeface="+mn-ea"/>
                        <a:cs typeface="+mn-cs"/>
                      </a:endParaRPr>
                    </a:p>
                  </a:txBody>
                  <a:tcPr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74128188"/>
                  </a:ext>
                </a:extLst>
              </a:tr>
            </a:tbl>
          </a:graphicData>
        </a:graphic>
      </p:graphicFrame>
    </p:spTree>
    <p:extLst>
      <p:ext uri="{BB962C8B-B14F-4D97-AF65-F5344CB8AC3E}">
        <p14:creationId xmlns:p14="http://schemas.microsoft.com/office/powerpoint/2010/main" val="2769513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386" y="1026680"/>
            <a:ext cx="9144000" cy="553998"/>
          </a:xfrm>
          <a:prstGeom prst="rect">
            <a:avLst/>
          </a:prstGeom>
          <a:noFill/>
        </p:spPr>
        <p:txBody>
          <a:bodyPr wrap="square" rtlCol="0">
            <a:spAutoFit/>
          </a:bodyPr>
          <a:lstStyle/>
          <a:p>
            <a:pPr marL="630238" indent="-268288" defTabSz="896938">
              <a:spcAft>
                <a:spcPts val="600"/>
              </a:spcAft>
              <a:buFont typeface="Wingdings" panose="05000000000000000000" pitchFamily="2" charset="2"/>
              <a:buChar char="§"/>
            </a:pPr>
            <a:r>
              <a:rPr lang="en-GB" sz="1500" dirty="0">
                <a:latin typeface="Montserrat" panose="00000500000000000000" pitchFamily="50" charset="0"/>
              </a:rPr>
              <a:t>31 March 2023 – 491 Opportunities with Customer Projected Lifetime Value (“CPLV”) of £62m (30 Sept 2022: 484, £59m)</a:t>
            </a:r>
          </a:p>
        </p:txBody>
      </p:sp>
      <p:sp>
        <p:nvSpPr>
          <p:cNvPr id="6" name="Title 1"/>
          <p:cNvSpPr>
            <a:spLocks noGrp="1"/>
          </p:cNvSpPr>
          <p:nvPr>
            <p:ph type="title"/>
          </p:nvPr>
        </p:nvSpPr>
        <p:spPr>
          <a:xfrm>
            <a:off x="457199" y="306010"/>
            <a:ext cx="6047117" cy="463359"/>
          </a:xfrm>
        </p:spPr>
        <p:txBody>
          <a:bodyPr/>
          <a:lstStyle/>
          <a:p>
            <a:r>
              <a:rPr lang="en-US" cap="none" dirty="0">
                <a:latin typeface="Montserrat" panose="00000500000000000000" pitchFamily="50" charset="0"/>
              </a:rPr>
              <a:t>Opportunities </a:t>
            </a:r>
          </a:p>
        </p:txBody>
      </p:sp>
      <p:sp>
        <p:nvSpPr>
          <p:cNvPr id="12" name="TextBox 11"/>
          <p:cNvSpPr txBox="1"/>
          <p:nvPr/>
        </p:nvSpPr>
        <p:spPr>
          <a:xfrm>
            <a:off x="8780538" y="6642556"/>
            <a:ext cx="363462" cy="215444"/>
          </a:xfrm>
          <a:prstGeom prst="rect">
            <a:avLst/>
          </a:prstGeom>
          <a:noFill/>
        </p:spPr>
        <p:txBody>
          <a:bodyPr wrap="square" rtlCol="0">
            <a:spAutoFit/>
          </a:bodyPr>
          <a:lstStyle/>
          <a:p>
            <a:pPr algn="ctr"/>
            <a:r>
              <a:rPr lang="en-GB" sz="800" dirty="0">
                <a:latin typeface="Montserrat" panose="00000500000000000000" pitchFamily="50" charset="0"/>
              </a:rPr>
              <a:t>7</a:t>
            </a:r>
          </a:p>
        </p:txBody>
      </p:sp>
      <p:sp>
        <p:nvSpPr>
          <p:cNvPr id="25" name="TextBox 24">
            <a:extLst>
              <a:ext uri="{FF2B5EF4-FFF2-40B4-BE49-F238E27FC236}">
                <a16:creationId xmlns:a16="http://schemas.microsoft.com/office/drawing/2014/main" id="{C5E96FA2-BCC0-40BD-98C7-475D7850A775}"/>
              </a:ext>
            </a:extLst>
          </p:cNvPr>
          <p:cNvSpPr txBox="1"/>
          <p:nvPr/>
        </p:nvSpPr>
        <p:spPr>
          <a:xfrm>
            <a:off x="5000017" y="2354094"/>
            <a:ext cx="1887166" cy="184666"/>
          </a:xfrm>
          <a:prstGeom prst="rect">
            <a:avLst/>
          </a:prstGeom>
          <a:noFill/>
        </p:spPr>
        <p:txBody>
          <a:bodyPr wrap="square" rtlCol="0">
            <a:spAutoFit/>
          </a:bodyPr>
          <a:lstStyle/>
          <a:p>
            <a:endParaRPr lang="en-GB" sz="600" dirty="0">
              <a:latin typeface="Montserrat" panose="00000500000000000000" pitchFamily="50" charset="0"/>
            </a:endParaRPr>
          </a:p>
        </p:txBody>
      </p:sp>
      <p:pic>
        <p:nvPicPr>
          <p:cNvPr id="3" name="Picture 2">
            <a:extLst>
              <a:ext uri="{FF2B5EF4-FFF2-40B4-BE49-F238E27FC236}">
                <a16:creationId xmlns:a16="http://schemas.microsoft.com/office/drawing/2014/main" id="{E60B0404-9E93-5A5B-213E-1B8213503F57}"/>
              </a:ext>
            </a:extLst>
          </p:cNvPr>
          <p:cNvPicPr>
            <a:picLocks noChangeAspect="1"/>
          </p:cNvPicPr>
          <p:nvPr/>
        </p:nvPicPr>
        <p:blipFill>
          <a:blip r:embed="rId2"/>
          <a:stretch>
            <a:fillRect/>
          </a:stretch>
        </p:blipFill>
        <p:spPr>
          <a:xfrm>
            <a:off x="0" y="1692196"/>
            <a:ext cx="6451088" cy="4212000"/>
          </a:xfrm>
          <a:prstGeom prst="rect">
            <a:avLst/>
          </a:prstGeom>
        </p:spPr>
      </p:pic>
      <p:graphicFrame>
        <p:nvGraphicFramePr>
          <p:cNvPr id="5" name="Table 4">
            <a:extLst>
              <a:ext uri="{FF2B5EF4-FFF2-40B4-BE49-F238E27FC236}">
                <a16:creationId xmlns:a16="http://schemas.microsoft.com/office/drawing/2014/main" id="{5C0009DC-706B-7C7F-9B36-7DC8FA21DCE6}"/>
              </a:ext>
            </a:extLst>
          </p:cNvPr>
          <p:cNvGraphicFramePr>
            <a:graphicFrameLocks noGrp="1"/>
          </p:cNvGraphicFramePr>
          <p:nvPr>
            <p:extLst>
              <p:ext uri="{D42A27DB-BD31-4B8C-83A1-F6EECF244321}">
                <p14:modId xmlns:p14="http://schemas.microsoft.com/office/powerpoint/2010/main" val="3169153465"/>
              </p:ext>
            </p:extLst>
          </p:nvPr>
        </p:nvGraphicFramePr>
        <p:xfrm>
          <a:off x="6540615" y="2916196"/>
          <a:ext cx="2421654" cy="1877760"/>
        </p:xfrm>
        <a:graphic>
          <a:graphicData uri="http://schemas.openxmlformats.org/drawingml/2006/table">
            <a:tbl>
              <a:tblPr>
                <a:tableStyleId>{5C22544A-7EE6-4342-B048-85BDC9FD1C3A}</a:tableStyleId>
              </a:tblPr>
              <a:tblGrid>
                <a:gridCol w="807218">
                  <a:extLst>
                    <a:ext uri="{9D8B030D-6E8A-4147-A177-3AD203B41FA5}">
                      <a16:colId xmlns:a16="http://schemas.microsoft.com/office/drawing/2014/main" val="874116494"/>
                    </a:ext>
                  </a:extLst>
                </a:gridCol>
                <a:gridCol w="807218">
                  <a:extLst>
                    <a:ext uri="{9D8B030D-6E8A-4147-A177-3AD203B41FA5}">
                      <a16:colId xmlns:a16="http://schemas.microsoft.com/office/drawing/2014/main" val="1128668568"/>
                    </a:ext>
                  </a:extLst>
                </a:gridCol>
                <a:gridCol w="807218">
                  <a:extLst>
                    <a:ext uri="{9D8B030D-6E8A-4147-A177-3AD203B41FA5}">
                      <a16:colId xmlns:a16="http://schemas.microsoft.com/office/drawing/2014/main" val="739776207"/>
                    </a:ext>
                  </a:extLst>
                </a:gridCol>
              </a:tblGrid>
              <a:tr h="252000">
                <a:tc>
                  <a:txBody>
                    <a:bodyPr/>
                    <a:lstStyle/>
                    <a:p>
                      <a:pPr algn="ctr" fontAlgn="b"/>
                      <a:r>
                        <a:rPr lang="en-GB" sz="1200" u="none" strike="noStrike" dirty="0">
                          <a:effectLst/>
                          <a:latin typeface="Montserrat" panose="00000500000000000000" pitchFamily="50" charset="0"/>
                        </a:rPr>
                        <a:t>Market </a:t>
                      </a:r>
                      <a:endParaRPr lang="en-GB" sz="1200" b="0" i="0" u="none" strike="noStrike" dirty="0">
                        <a:solidFill>
                          <a:srgbClr val="000000"/>
                        </a:solidFill>
                        <a:effectLst/>
                        <a:latin typeface="Montserrat" panose="00000500000000000000" pitchFamily="50" charset="0"/>
                      </a:endParaRPr>
                    </a:p>
                  </a:txBody>
                  <a:tcPr marL="0" marR="0" marT="0" marB="0" anchor="ctr">
                    <a:solidFill>
                      <a:srgbClr val="B9CDE5"/>
                    </a:solidFill>
                  </a:tcPr>
                </a:tc>
                <a:tc>
                  <a:txBody>
                    <a:bodyPr/>
                    <a:lstStyle/>
                    <a:p>
                      <a:pPr algn="ctr" fontAlgn="b"/>
                      <a:r>
                        <a:rPr lang="en-GB" sz="1200" u="none" strike="noStrike" dirty="0">
                          <a:effectLst/>
                          <a:latin typeface="Montserrat" panose="00000500000000000000" pitchFamily="50" charset="0"/>
                        </a:rPr>
                        <a:t>No. </a:t>
                      </a:r>
                    </a:p>
                    <a:p>
                      <a:pPr algn="ctr" fontAlgn="b"/>
                      <a:r>
                        <a:rPr lang="en-GB" sz="1200" u="none" strike="noStrike" dirty="0">
                          <a:effectLst/>
                          <a:latin typeface="Montserrat" panose="00000500000000000000" pitchFamily="50" charset="0"/>
                        </a:rPr>
                        <a:t>Opps</a:t>
                      </a:r>
                      <a:endParaRPr lang="en-GB" sz="1200" b="0" i="0" u="none" strike="noStrike" dirty="0">
                        <a:solidFill>
                          <a:srgbClr val="000000"/>
                        </a:solidFill>
                        <a:effectLst/>
                        <a:latin typeface="Montserrat" panose="00000500000000000000" pitchFamily="50" charset="0"/>
                      </a:endParaRPr>
                    </a:p>
                  </a:txBody>
                  <a:tcPr marL="0" marR="0" marT="0" marB="0" anchor="ctr">
                    <a:solidFill>
                      <a:srgbClr val="B9CDE5"/>
                    </a:solidFill>
                  </a:tcPr>
                </a:tc>
                <a:tc>
                  <a:txBody>
                    <a:bodyPr/>
                    <a:lstStyle/>
                    <a:p>
                      <a:pPr algn="ctr" fontAlgn="b"/>
                      <a:r>
                        <a:rPr lang="en-GB" sz="1200" u="none" strike="noStrike" dirty="0">
                          <a:effectLst/>
                          <a:latin typeface="Montserrat" panose="00000500000000000000" pitchFamily="50" charset="0"/>
                        </a:rPr>
                        <a:t>Value</a:t>
                      </a:r>
                      <a:endParaRPr lang="en-GB" sz="1200" b="0" i="0" u="none" strike="noStrike" dirty="0">
                        <a:solidFill>
                          <a:srgbClr val="000000"/>
                        </a:solidFill>
                        <a:effectLst/>
                        <a:latin typeface="Montserrat" panose="00000500000000000000" pitchFamily="50" charset="0"/>
                      </a:endParaRPr>
                    </a:p>
                  </a:txBody>
                  <a:tcPr marL="0" marR="0" marT="0" marB="0" anchor="ctr">
                    <a:solidFill>
                      <a:srgbClr val="B9CDE5"/>
                    </a:solidFill>
                  </a:tcPr>
                </a:tc>
                <a:extLst>
                  <a:ext uri="{0D108BD9-81ED-4DB2-BD59-A6C34878D82A}">
                    <a16:rowId xmlns:a16="http://schemas.microsoft.com/office/drawing/2014/main" val="4207945844"/>
                  </a:ext>
                </a:extLst>
              </a:tr>
              <a:tr h="252000">
                <a:tc>
                  <a:txBody>
                    <a:bodyPr/>
                    <a:lstStyle/>
                    <a:p>
                      <a:pPr algn="l" fontAlgn="b"/>
                      <a:r>
                        <a:rPr lang="en-GB" sz="1100" u="none" strike="noStrike" dirty="0">
                          <a:effectLst/>
                          <a:latin typeface="Montserrat" panose="00000500000000000000" pitchFamily="50" charset="0"/>
                        </a:rPr>
                        <a:t>Vending</a:t>
                      </a:r>
                      <a:endParaRPr lang="en-GB" sz="1100" b="0" i="0" u="none" strike="noStrike" dirty="0">
                        <a:solidFill>
                          <a:srgbClr val="000000"/>
                        </a:solidFill>
                        <a:effectLst/>
                        <a:latin typeface="Montserrat" panose="00000500000000000000" pitchFamily="50" charset="0"/>
                      </a:endParaRPr>
                    </a:p>
                  </a:txBody>
                  <a:tcPr marL="72000" marR="0" marT="0" marB="0" anchor="ctr"/>
                </a:tc>
                <a:tc>
                  <a:txBody>
                    <a:bodyPr/>
                    <a:lstStyle/>
                    <a:p>
                      <a:pPr algn="r" fontAlgn="b"/>
                      <a:r>
                        <a:rPr lang="en-GB" sz="1100" u="none" strike="noStrike" dirty="0">
                          <a:effectLst/>
                          <a:latin typeface="Montserrat" panose="00000500000000000000" pitchFamily="50" charset="0"/>
                        </a:rPr>
                        <a:t>156</a:t>
                      </a:r>
                      <a:endParaRPr lang="en-GB" sz="1100" b="0" i="0" u="none" strike="noStrike" dirty="0">
                        <a:solidFill>
                          <a:srgbClr val="000000"/>
                        </a:solidFill>
                        <a:effectLst/>
                        <a:latin typeface="Montserrat" panose="00000500000000000000" pitchFamily="50" charset="0"/>
                      </a:endParaRPr>
                    </a:p>
                  </a:txBody>
                  <a:tcPr marL="0" marR="216000" marT="0" marB="0" anchor="ctr"/>
                </a:tc>
                <a:tc>
                  <a:txBody>
                    <a:bodyPr/>
                    <a:lstStyle/>
                    <a:p>
                      <a:pPr algn="r" fontAlgn="b"/>
                      <a:r>
                        <a:rPr lang="en-GB" sz="1100" u="none" strike="noStrike" dirty="0">
                          <a:effectLst/>
                          <a:latin typeface="Montserrat" panose="00000500000000000000" pitchFamily="50" charset="0"/>
                        </a:rPr>
                        <a:t>£33.5m</a:t>
                      </a:r>
                      <a:endParaRPr lang="en-GB" sz="1100" b="0" i="0" u="none" strike="noStrike" dirty="0">
                        <a:solidFill>
                          <a:srgbClr val="000000"/>
                        </a:solidFill>
                        <a:effectLst/>
                        <a:latin typeface="Montserrat" panose="00000500000000000000" pitchFamily="50" charset="0"/>
                      </a:endParaRPr>
                    </a:p>
                  </a:txBody>
                  <a:tcPr marL="0" marR="108000" marT="0" marB="0" anchor="ctr"/>
                </a:tc>
                <a:extLst>
                  <a:ext uri="{0D108BD9-81ED-4DB2-BD59-A6C34878D82A}">
                    <a16:rowId xmlns:a16="http://schemas.microsoft.com/office/drawing/2014/main" val="1279533771"/>
                  </a:ext>
                </a:extLst>
              </a:tr>
              <a:tr h="252000">
                <a:tc>
                  <a:txBody>
                    <a:bodyPr/>
                    <a:lstStyle/>
                    <a:p>
                      <a:pPr algn="l" fontAlgn="b"/>
                      <a:r>
                        <a:rPr lang="en-GB" sz="1100" u="none" strike="noStrike" dirty="0">
                          <a:effectLst/>
                          <a:latin typeface="Montserrat" panose="00000500000000000000" pitchFamily="50" charset="0"/>
                        </a:rPr>
                        <a:t>Gaming</a:t>
                      </a:r>
                      <a:endParaRPr lang="en-GB" sz="1100" b="0" i="0" u="none" strike="noStrike" dirty="0">
                        <a:solidFill>
                          <a:srgbClr val="000000"/>
                        </a:solidFill>
                        <a:effectLst/>
                        <a:latin typeface="Montserrat" panose="00000500000000000000" pitchFamily="50" charset="0"/>
                      </a:endParaRPr>
                    </a:p>
                  </a:txBody>
                  <a:tcPr marL="72000" marR="0" marT="0" marB="0" anchor="ctr"/>
                </a:tc>
                <a:tc>
                  <a:txBody>
                    <a:bodyPr/>
                    <a:lstStyle/>
                    <a:p>
                      <a:pPr algn="r" fontAlgn="b"/>
                      <a:r>
                        <a:rPr lang="en-GB" sz="1100" u="none" strike="noStrike" dirty="0">
                          <a:effectLst/>
                          <a:latin typeface="Montserrat" panose="00000500000000000000" pitchFamily="50" charset="0"/>
                        </a:rPr>
                        <a:t>30</a:t>
                      </a:r>
                      <a:endParaRPr lang="en-GB" sz="1100" b="0" i="0" u="none" strike="noStrike" dirty="0">
                        <a:solidFill>
                          <a:srgbClr val="000000"/>
                        </a:solidFill>
                        <a:effectLst/>
                        <a:latin typeface="Montserrat" panose="00000500000000000000" pitchFamily="50" charset="0"/>
                      </a:endParaRPr>
                    </a:p>
                  </a:txBody>
                  <a:tcPr marL="0" marR="216000" marT="0" marB="0" anchor="ctr"/>
                </a:tc>
                <a:tc>
                  <a:txBody>
                    <a:bodyPr/>
                    <a:lstStyle/>
                    <a:p>
                      <a:pPr algn="r" fontAlgn="b"/>
                      <a:r>
                        <a:rPr lang="en-GB" sz="1100" u="none" strike="noStrike" dirty="0">
                          <a:effectLst/>
                          <a:latin typeface="Montserrat" panose="00000500000000000000" pitchFamily="50" charset="0"/>
                        </a:rPr>
                        <a:t>£11.0m</a:t>
                      </a:r>
                      <a:endParaRPr lang="en-GB" sz="1100" b="0" i="0" u="none" strike="noStrike" dirty="0">
                        <a:solidFill>
                          <a:srgbClr val="000000"/>
                        </a:solidFill>
                        <a:effectLst/>
                        <a:latin typeface="Montserrat" panose="00000500000000000000" pitchFamily="50" charset="0"/>
                      </a:endParaRPr>
                    </a:p>
                  </a:txBody>
                  <a:tcPr marL="0" marR="108000" marT="0" marB="0" anchor="ctr"/>
                </a:tc>
                <a:extLst>
                  <a:ext uri="{0D108BD9-81ED-4DB2-BD59-A6C34878D82A}">
                    <a16:rowId xmlns:a16="http://schemas.microsoft.com/office/drawing/2014/main" val="2145313829"/>
                  </a:ext>
                </a:extLst>
              </a:tr>
              <a:tr h="252000">
                <a:tc>
                  <a:txBody>
                    <a:bodyPr/>
                    <a:lstStyle/>
                    <a:p>
                      <a:pPr algn="l" fontAlgn="b"/>
                      <a:r>
                        <a:rPr lang="en-GB" sz="1100" u="none" strike="noStrike" dirty="0">
                          <a:effectLst/>
                          <a:latin typeface="Montserrat" panose="00000500000000000000" pitchFamily="50" charset="0"/>
                        </a:rPr>
                        <a:t>Financial</a:t>
                      </a:r>
                      <a:endParaRPr lang="en-GB" sz="1100" b="0" i="0" u="none" strike="noStrike" dirty="0">
                        <a:solidFill>
                          <a:srgbClr val="000000"/>
                        </a:solidFill>
                        <a:effectLst/>
                        <a:latin typeface="Montserrat" panose="00000500000000000000" pitchFamily="50" charset="0"/>
                      </a:endParaRPr>
                    </a:p>
                  </a:txBody>
                  <a:tcPr marL="72000" marR="0" marT="0" marB="0" anchor="ctr"/>
                </a:tc>
                <a:tc>
                  <a:txBody>
                    <a:bodyPr/>
                    <a:lstStyle/>
                    <a:p>
                      <a:pPr algn="r" fontAlgn="b"/>
                      <a:r>
                        <a:rPr lang="en-GB" sz="1100" u="none" strike="noStrike" dirty="0">
                          <a:effectLst/>
                          <a:latin typeface="Montserrat" panose="00000500000000000000" pitchFamily="50" charset="0"/>
                        </a:rPr>
                        <a:t>16</a:t>
                      </a:r>
                      <a:endParaRPr lang="en-GB" sz="1100" b="0" i="0" u="none" strike="noStrike" dirty="0">
                        <a:solidFill>
                          <a:srgbClr val="000000"/>
                        </a:solidFill>
                        <a:effectLst/>
                        <a:latin typeface="Montserrat" panose="00000500000000000000" pitchFamily="50" charset="0"/>
                      </a:endParaRPr>
                    </a:p>
                  </a:txBody>
                  <a:tcPr marL="0" marR="216000" marT="0" marB="0" anchor="ctr"/>
                </a:tc>
                <a:tc>
                  <a:txBody>
                    <a:bodyPr/>
                    <a:lstStyle/>
                    <a:p>
                      <a:pPr algn="r" fontAlgn="b"/>
                      <a:r>
                        <a:rPr lang="en-GB" sz="1100" u="none" strike="noStrike" dirty="0">
                          <a:effectLst/>
                          <a:latin typeface="Montserrat" panose="00000500000000000000" pitchFamily="50" charset="0"/>
                        </a:rPr>
                        <a:t>£3.7m</a:t>
                      </a:r>
                      <a:endParaRPr lang="en-GB" sz="1100" b="0" i="0" u="none" strike="noStrike" dirty="0">
                        <a:solidFill>
                          <a:srgbClr val="000000"/>
                        </a:solidFill>
                        <a:effectLst/>
                        <a:latin typeface="Montserrat" panose="00000500000000000000" pitchFamily="50" charset="0"/>
                      </a:endParaRPr>
                    </a:p>
                  </a:txBody>
                  <a:tcPr marL="0" marR="108000" marT="0" marB="0" anchor="ctr"/>
                </a:tc>
                <a:extLst>
                  <a:ext uri="{0D108BD9-81ED-4DB2-BD59-A6C34878D82A}">
                    <a16:rowId xmlns:a16="http://schemas.microsoft.com/office/drawing/2014/main" val="3185081056"/>
                  </a:ext>
                </a:extLst>
              </a:tr>
              <a:tr h="252000">
                <a:tc>
                  <a:txBody>
                    <a:bodyPr/>
                    <a:lstStyle/>
                    <a:p>
                      <a:pPr algn="l" fontAlgn="b"/>
                      <a:r>
                        <a:rPr lang="en-GB" sz="1100" u="none" strike="noStrike" dirty="0">
                          <a:effectLst/>
                          <a:latin typeface="Montserrat" panose="00000500000000000000" pitchFamily="50" charset="0"/>
                        </a:rPr>
                        <a:t>Signage</a:t>
                      </a:r>
                      <a:endParaRPr lang="en-GB" sz="1100" b="0" i="0" u="none" strike="noStrike" dirty="0">
                        <a:solidFill>
                          <a:srgbClr val="000000"/>
                        </a:solidFill>
                        <a:effectLst/>
                        <a:latin typeface="Montserrat" panose="00000500000000000000" pitchFamily="50" charset="0"/>
                      </a:endParaRPr>
                    </a:p>
                  </a:txBody>
                  <a:tcPr marL="72000" marR="0" marT="0" marB="0" anchor="ctr"/>
                </a:tc>
                <a:tc>
                  <a:txBody>
                    <a:bodyPr/>
                    <a:lstStyle/>
                    <a:p>
                      <a:pPr algn="r" fontAlgn="b"/>
                      <a:r>
                        <a:rPr lang="en-GB" sz="1100" u="none" strike="noStrike" dirty="0">
                          <a:effectLst/>
                          <a:latin typeface="Montserrat" panose="00000500000000000000" pitchFamily="50" charset="0"/>
                        </a:rPr>
                        <a:t>124</a:t>
                      </a:r>
                      <a:endParaRPr lang="en-GB" sz="1100" b="0" i="0" u="none" strike="noStrike" dirty="0">
                        <a:solidFill>
                          <a:srgbClr val="000000"/>
                        </a:solidFill>
                        <a:effectLst/>
                        <a:latin typeface="Montserrat" panose="00000500000000000000" pitchFamily="50" charset="0"/>
                      </a:endParaRPr>
                    </a:p>
                  </a:txBody>
                  <a:tcPr marL="0" marR="216000" marT="0" marB="0" anchor="ctr"/>
                </a:tc>
                <a:tc>
                  <a:txBody>
                    <a:bodyPr/>
                    <a:lstStyle/>
                    <a:p>
                      <a:pPr algn="r" fontAlgn="b"/>
                      <a:r>
                        <a:rPr lang="en-GB" sz="1100" u="none" strike="noStrike" dirty="0">
                          <a:effectLst/>
                          <a:latin typeface="Montserrat" panose="00000500000000000000" pitchFamily="50" charset="0"/>
                        </a:rPr>
                        <a:t>£3.7m</a:t>
                      </a:r>
                      <a:endParaRPr lang="en-GB" sz="1100" b="0" i="0" u="none" strike="noStrike" dirty="0">
                        <a:solidFill>
                          <a:srgbClr val="000000"/>
                        </a:solidFill>
                        <a:effectLst/>
                        <a:latin typeface="Montserrat" panose="00000500000000000000" pitchFamily="50" charset="0"/>
                      </a:endParaRPr>
                    </a:p>
                  </a:txBody>
                  <a:tcPr marL="0" marR="108000" marT="0" marB="0" anchor="ctr"/>
                </a:tc>
                <a:extLst>
                  <a:ext uri="{0D108BD9-81ED-4DB2-BD59-A6C34878D82A}">
                    <a16:rowId xmlns:a16="http://schemas.microsoft.com/office/drawing/2014/main" val="2751568223"/>
                  </a:ext>
                </a:extLst>
              </a:tr>
              <a:tr h="252000">
                <a:tc>
                  <a:txBody>
                    <a:bodyPr/>
                    <a:lstStyle/>
                    <a:p>
                      <a:pPr algn="l" fontAlgn="b"/>
                      <a:r>
                        <a:rPr lang="en-GB" sz="1100" u="none" strike="noStrike" dirty="0">
                          <a:effectLst/>
                          <a:latin typeface="Montserrat" panose="00000500000000000000" pitchFamily="50" charset="0"/>
                        </a:rPr>
                        <a:t>Industrial</a:t>
                      </a:r>
                      <a:endParaRPr lang="en-GB" sz="1100" b="0" i="0" u="none" strike="noStrike" dirty="0">
                        <a:solidFill>
                          <a:srgbClr val="000000"/>
                        </a:solidFill>
                        <a:effectLst/>
                        <a:latin typeface="Montserrat" panose="00000500000000000000" pitchFamily="50" charset="0"/>
                      </a:endParaRPr>
                    </a:p>
                  </a:txBody>
                  <a:tcPr marL="72000" marR="0" marT="0" marB="0" anchor="ctr"/>
                </a:tc>
                <a:tc>
                  <a:txBody>
                    <a:bodyPr/>
                    <a:lstStyle/>
                    <a:p>
                      <a:pPr algn="r" fontAlgn="b"/>
                      <a:r>
                        <a:rPr lang="en-GB" sz="1100" u="none" strike="noStrike" dirty="0">
                          <a:effectLst/>
                          <a:latin typeface="Montserrat" panose="00000500000000000000" pitchFamily="50" charset="0"/>
                        </a:rPr>
                        <a:t>85</a:t>
                      </a:r>
                      <a:endParaRPr lang="en-GB" sz="1100" b="0" i="0" u="none" strike="noStrike" dirty="0">
                        <a:solidFill>
                          <a:srgbClr val="000000"/>
                        </a:solidFill>
                        <a:effectLst/>
                        <a:latin typeface="Montserrat" panose="00000500000000000000" pitchFamily="50" charset="0"/>
                      </a:endParaRPr>
                    </a:p>
                  </a:txBody>
                  <a:tcPr marL="0" marR="216000" marT="0" marB="0" anchor="ctr"/>
                </a:tc>
                <a:tc>
                  <a:txBody>
                    <a:bodyPr/>
                    <a:lstStyle/>
                    <a:p>
                      <a:pPr algn="r" fontAlgn="b"/>
                      <a:r>
                        <a:rPr lang="en-GB" sz="1100" u="none" strike="noStrike" dirty="0">
                          <a:effectLst/>
                          <a:latin typeface="Montserrat" panose="00000500000000000000" pitchFamily="50" charset="0"/>
                        </a:rPr>
                        <a:t>£3.2m</a:t>
                      </a:r>
                      <a:endParaRPr lang="en-GB" sz="1100" b="0" i="0" u="none" strike="noStrike" dirty="0">
                        <a:solidFill>
                          <a:srgbClr val="000000"/>
                        </a:solidFill>
                        <a:effectLst/>
                        <a:latin typeface="Montserrat" panose="00000500000000000000" pitchFamily="50" charset="0"/>
                      </a:endParaRPr>
                    </a:p>
                  </a:txBody>
                  <a:tcPr marL="0" marR="108000" marT="0" marB="0" anchor="ctr"/>
                </a:tc>
                <a:extLst>
                  <a:ext uri="{0D108BD9-81ED-4DB2-BD59-A6C34878D82A}">
                    <a16:rowId xmlns:a16="http://schemas.microsoft.com/office/drawing/2014/main" val="1336672378"/>
                  </a:ext>
                </a:extLst>
              </a:tr>
              <a:tr h="252000">
                <a:tc>
                  <a:txBody>
                    <a:bodyPr/>
                    <a:lstStyle/>
                    <a:p>
                      <a:pPr algn="l" fontAlgn="b"/>
                      <a:r>
                        <a:rPr lang="en-GB" sz="1100" u="none" strike="noStrike" dirty="0">
                          <a:effectLst/>
                          <a:latin typeface="Montserrat" panose="00000500000000000000" pitchFamily="50" charset="0"/>
                        </a:rPr>
                        <a:t>Other</a:t>
                      </a:r>
                      <a:endParaRPr lang="en-GB" sz="1100" b="0" i="0" u="none" strike="noStrike" dirty="0">
                        <a:solidFill>
                          <a:srgbClr val="000000"/>
                        </a:solidFill>
                        <a:effectLst/>
                        <a:latin typeface="Montserrat" panose="00000500000000000000" pitchFamily="50" charset="0"/>
                      </a:endParaRPr>
                    </a:p>
                  </a:txBody>
                  <a:tcPr marL="72000" marR="0" marT="0" marB="0" anchor="ctr"/>
                </a:tc>
                <a:tc>
                  <a:txBody>
                    <a:bodyPr/>
                    <a:lstStyle/>
                    <a:p>
                      <a:pPr algn="r" fontAlgn="b"/>
                      <a:r>
                        <a:rPr lang="en-GB" sz="1100" u="none" strike="noStrike" dirty="0">
                          <a:effectLst/>
                          <a:latin typeface="Montserrat" panose="00000500000000000000" pitchFamily="50" charset="0"/>
                        </a:rPr>
                        <a:t>80</a:t>
                      </a:r>
                      <a:endParaRPr lang="en-GB" sz="1100" b="0" i="0" u="none" strike="noStrike" dirty="0">
                        <a:solidFill>
                          <a:srgbClr val="000000"/>
                        </a:solidFill>
                        <a:effectLst/>
                        <a:latin typeface="Montserrat" panose="00000500000000000000" pitchFamily="50" charset="0"/>
                      </a:endParaRPr>
                    </a:p>
                  </a:txBody>
                  <a:tcPr marL="0" marR="216000" marT="0" marB="0" anchor="ctr"/>
                </a:tc>
                <a:tc>
                  <a:txBody>
                    <a:bodyPr/>
                    <a:lstStyle/>
                    <a:p>
                      <a:pPr algn="r" fontAlgn="b"/>
                      <a:r>
                        <a:rPr lang="en-GB" sz="1100" u="none" strike="noStrike" dirty="0">
                          <a:effectLst/>
                          <a:latin typeface="Montserrat" panose="00000500000000000000" pitchFamily="50" charset="0"/>
                        </a:rPr>
                        <a:t>£6.9m</a:t>
                      </a:r>
                      <a:endParaRPr lang="en-GB" sz="1100" b="0" i="0" u="none" strike="noStrike" dirty="0">
                        <a:solidFill>
                          <a:srgbClr val="000000"/>
                        </a:solidFill>
                        <a:effectLst/>
                        <a:latin typeface="Montserrat" panose="00000500000000000000" pitchFamily="50" charset="0"/>
                      </a:endParaRPr>
                    </a:p>
                  </a:txBody>
                  <a:tcPr marL="0" marR="108000" marT="0" marB="0" anchor="ctr"/>
                </a:tc>
                <a:extLst>
                  <a:ext uri="{0D108BD9-81ED-4DB2-BD59-A6C34878D82A}">
                    <a16:rowId xmlns:a16="http://schemas.microsoft.com/office/drawing/2014/main" val="675969618"/>
                  </a:ext>
                </a:extLst>
              </a:tr>
            </a:tbl>
          </a:graphicData>
        </a:graphic>
      </p:graphicFrame>
    </p:spTree>
    <p:extLst>
      <p:ext uri="{BB962C8B-B14F-4D97-AF65-F5344CB8AC3E}">
        <p14:creationId xmlns:p14="http://schemas.microsoft.com/office/powerpoint/2010/main" val="1395537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65825" y="300351"/>
            <a:ext cx="6029865" cy="484653"/>
          </a:xfrm>
        </p:spPr>
        <p:txBody>
          <a:bodyPr/>
          <a:lstStyle/>
          <a:p>
            <a:r>
              <a:rPr lang="en-US" cap="none" dirty="0">
                <a:latin typeface="Montserrat" panose="00000500000000000000" pitchFamily="50" charset="0"/>
              </a:rPr>
              <a:t>Developments</a:t>
            </a:r>
          </a:p>
        </p:txBody>
      </p:sp>
      <p:sp>
        <p:nvSpPr>
          <p:cNvPr id="4" name="TextBox 3"/>
          <p:cNvSpPr txBox="1"/>
          <p:nvPr/>
        </p:nvSpPr>
        <p:spPr>
          <a:xfrm>
            <a:off x="0" y="1396917"/>
            <a:ext cx="8677835" cy="4470455"/>
          </a:xfrm>
          <a:prstGeom prst="rect">
            <a:avLst/>
          </a:prstGeom>
          <a:noFill/>
        </p:spPr>
        <p:txBody>
          <a:bodyPr wrap="square" rtlCol="0">
            <a:spAutoFit/>
          </a:bodyPr>
          <a:lstStyle/>
          <a:p>
            <a:pPr marL="630238" lvl="1" indent="-268288" defTabSz="896938">
              <a:spcAft>
                <a:spcPts val="600"/>
              </a:spcAft>
              <a:buSzPct val="100000"/>
              <a:buFont typeface="Wingdings" panose="05000000000000000000" pitchFamily="2" charset="2"/>
              <a:buChar char="§"/>
              <a:tabLst>
                <a:tab pos="893763" algn="l"/>
              </a:tabLst>
            </a:pPr>
            <a:r>
              <a:rPr lang="en-GB" sz="1600" dirty="0">
                <a:latin typeface="Montserrat" panose="00000500000000000000" pitchFamily="50" charset="0"/>
              </a:rPr>
              <a:t>2</a:t>
            </a:r>
            <a:r>
              <a:rPr lang="en-GB" sz="1600" baseline="30000" dirty="0">
                <a:latin typeface="Montserrat" panose="00000500000000000000" pitchFamily="50" charset="0"/>
              </a:rPr>
              <a:t>nd</a:t>
            </a:r>
            <a:r>
              <a:rPr lang="en-GB" sz="1600" dirty="0">
                <a:latin typeface="Montserrat" panose="00000500000000000000" pitchFamily="50" charset="0"/>
              </a:rPr>
              <a:t> generation laser bonding system, operational from Jan 2023</a:t>
            </a:r>
          </a:p>
          <a:p>
            <a:pPr marL="630238" lvl="1" indent="-268288" defTabSz="896938">
              <a:spcAft>
                <a:spcPts val="600"/>
              </a:spcAft>
              <a:buSzPct val="100000"/>
              <a:buFont typeface="Wingdings" panose="05000000000000000000" pitchFamily="2" charset="2"/>
              <a:buChar char="§"/>
              <a:tabLst>
                <a:tab pos="893763" algn="l"/>
              </a:tabLst>
            </a:pPr>
            <a:r>
              <a:rPr lang="en-GB" sz="1600" dirty="0">
                <a:latin typeface="Montserrat" panose="00000500000000000000" pitchFamily="50" charset="0"/>
              </a:rPr>
              <a:t>Installation underway of new integrated ERP/CRM system for improved management controls</a:t>
            </a:r>
          </a:p>
          <a:p>
            <a:pPr marL="630238" lvl="1" indent="-268288" defTabSz="896938">
              <a:spcAft>
                <a:spcPts val="600"/>
              </a:spcAft>
              <a:buSzPct val="100000"/>
              <a:buFont typeface="Wingdings" panose="05000000000000000000" pitchFamily="2" charset="2"/>
              <a:buChar char="§"/>
              <a:tabLst>
                <a:tab pos="893763" algn="l"/>
              </a:tabLst>
            </a:pPr>
            <a:r>
              <a:rPr lang="en-GB" sz="1600" dirty="0">
                <a:latin typeface="Montserrat" panose="00000500000000000000" pitchFamily="50" charset="0"/>
              </a:rPr>
              <a:t>R&amp;D manpower into electronic components problem solving reduced, increasing time in product/process developments</a:t>
            </a:r>
          </a:p>
          <a:p>
            <a:pPr marL="895350" lvl="1" indent="-263525" defTabSz="896938">
              <a:spcAft>
                <a:spcPts val="300"/>
              </a:spcAft>
              <a:buSzPct val="100000"/>
              <a:buFont typeface="Arial" panose="020B0604020202020204" pitchFamily="34" charset="0"/>
              <a:buChar char="•"/>
              <a:tabLst>
                <a:tab pos="893763" algn="l"/>
              </a:tabLst>
            </a:pPr>
            <a:r>
              <a:rPr lang="en-GB" sz="1500" dirty="0">
                <a:latin typeface="Montserrat" panose="00000500000000000000" pitchFamily="50" charset="0"/>
              </a:rPr>
              <a:t>Third party collaboration on PCAP metal mesh sensors, using Zytronic controller electronics</a:t>
            </a:r>
          </a:p>
          <a:p>
            <a:pPr marL="895350" lvl="1" indent="-263525" defTabSz="896938">
              <a:spcAft>
                <a:spcPts val="300"/>
              </a:spcAft>
              <a:buSzPct val="100000"/>
              <a:buFont typeface="Arial" panose="020B0604020202020204" pitchFamily="34" charset="0"/>
              <a:buChar char="•"/>
              <a:tabLst>
                <a:tab pos="893763" algn="l"/>
              </a:tabLst>
            </a:pPr>
            <a:r>
              <a:rPr lang="en-GB" sz="1500" dirty="0">
                <a:latin typeface="Montserrat" panose="00000500000000000000" pitchFamily="50" charset="0"/>
              </a:rPr>
              <a:t>Evaluation of regional contract lamination of Zytronic film sensors  </a:t>
            </a:r>
          </a:p>
          <a:p>
            <a:pPr marL="895350" lvl="1" indent="-263525" defTabSz="896938">
              <a:spcAft>
                <a:spcPts val="300"/>
              </a:spcAft>
              <a:buSzPct val="100000"/>
              <a:buFont typeface="Arial" panose="020B0604020202020204" pitchFamily="34" charset="0"/>
              <a:buChar char="•"/>
              <a:tabLst>
                <a:tab pos="893763" algn="l"/>
              </a:tabLst>
            </a:pPr>
            <a:r>
              <a:rPr lang="en-GB" sz="1500" dirty="0">
                <a:latin typeface="Montserrat" panose="00000500000000000000" pitchFamily="50" charset="0"/>
              </a:rPr>
              <a:t>Productionising of floating button tech in Zytronic touch sensors</a:t>
            </a:r>
          </a:p>
          <a:p>
            <a:pPr marL="895350" lvl="1" indent="-263525" defTabSz="896938">
              <a:spcAft>
                <a:spcPts val="600"/>
              </a:spcAft>
              <a:buSzPct val="100000"/>
              <a:buFont typeface="Arial" panose="020B0604020202020204" pitchFamily="34" charset="0"/>
              <a:buChar char="•"/>
              <a:tabLst>
                <a:tab pos="893763" algn="l"/>
              </a:tabLst>
            </a:pPr>
            <a:r>
              <a:rPr lang="en-GB" sz="1500" dirty="0">
                <a:latin typeface="Montserrat" panose="00000500000000000000" pitchFamily="50" charset="0"/>
              </a:rPr>
              <a:t>Evaluation and design of final use products using Zytronic tech, e.g., bespoke interactive tables  </a:t>
            </a:r>
          </a:p>
          <a:p>
            <a:pPr marL="630238" lvl="1" indent="-268288" defTabSz="896938">
              <a:spcAft>
                <a:spcPts val="600"/>
              </a:spcAft>
              <a:buSzPct val="100000"/>
              <a:buFont typeface="Wingdings" panose="05000000000000000000" pitchFamily="2" charset="2"/>
              <a:buChar char="§"/>
              <a:tabLst>
                <a:tab pos="893763" algn="l"/>
              </a:tabLst>
            </a:pPr>
            <a:r>
              <a:rPr lang="en-GB" sz="1600" dirty="0">
                <a:latin typeface="Montserrat" panose="00000500000000000000" pitchFamily="50" charset="0"/>
              </a:rPr>
              <a:t>Global expo returning to normality, participation at following events during period</a:t>
            </a:r>
          </a:p>
          <a:p>
            <a:pPr marL="895350" lvl="1" indent="-263525" defTabSz="896938">
              <a:spcAft>
                <a:spcPts val="300"/>
              </a:spcAft>
              <a:buSzPct val="100000"/>
              <a:buFont typeface="Arial" panose="020B0604020202020204" pitchFamily="34" charset="0"/>
              <a:buChar char="•"/>
              <a:tabLst>
                <a:tab pos="893763" algn="l"/>
              </a:tabLst>
            </a:pPr>
            <a:r>
              <a:rPr lang="en-GB" sz="1500" dirty="0">
                <a:latin typeface="Montserrat" panose="00000500000000000000" pitchFamily="50" charset="0"/>
              </a:rPr>
              <a:t>Gaming - G2E (USA, Oct), ICE (UK, Feb)</a:t>
            </a:r>
          </a:p>
          <a:p>
            <a:pPr marL="895350" lvl="1" indent="-263525" defTabSz="896938">
              <a:spcAft>
                <a:spcPts val="300"/>
              </a:spcAft>
              <a:buSzPct val="100000"/>
              <a:buFont typeface="Arial" panose="020B0604020202020204" pitchFamily="34" charset="0"/>
              <a:buChar char="•"/>
              <a:tabLst>
                <a:tab pos="893763" algn="l"/>
              </a:tabLst>
            </a:pPr>
            <a:r>
              <a:rPr lang="en-GB" sz="1500" dirty="0">
                <a:latin typeface="Montserrat" panose="00000500000000000000" pitchFamily="50" charset="0"/>
              </a:rPr>
              <a:t>Signage &amp; Vending – ISE (Spain, Feb)</a:t>
            </a:r>
          </a:p>
          <a:p>
            <a:pPr marL="895350" lvl="1" indent="-263525" defTabSz="896938">
              <a:spcAft>
                <a:spcPts val="300"/>
              </a:spcAft>
              <a:buSzPct val="100000"/>
              <a:buFont typeface="Arial" panose="020B0604020202020204" pitchFamily="34" charset="0"/>
              <a:buChar char="•"/>
              <a:tabLst>
                <a:tab pos="893763" algn="l"/>
              </a:tabLst>
            </a:pPr>
            <a:r>
              <a:rPr lang="en-GB" sz="1500" dirty="0">
                <a:latin typeface="Montserrat" panose="00000500000000000000" pitchFamily="50" charset="0"/>
              </a:rPr>
              <a:t>Industrial - Embedded World (Germany, March)</a:t>
            </a:r>
            <a:endParaRPr lang="en-GB" sz="800" dirty="0">
              <a:latin typeface="Montserrat" panose="00000500000000000000" pitchFamily="50" charset="0"/>
            </a:endParaRPr>
          </a:p>
        </p:txBody>
      </p:sp>
      <p:sp>
        <p:nvSpPr>
          <p:cNvPr id="5" name="TextBox 4"/>
          <p:cNvSpPr txBox="1"/>
          <p:nvPr/>
        </p:nvSpPr>
        <p:spPr>
          <a:xfrm>
            <a:off x="8823488" y="6642556"/>
            <a:ext cx="320511" cy="215444"/>
          </a:xfrm>
          <a:prstGeom prst="rect">
            <a:avLst/>
          </a:prstGeom>
          <a:noFill/>
        </p:spPr>
        <p:txBody>
          <a:bodyPr wrap="square" rtlCol="0">
            <a:spAutoFit/>
          </a:bodyPr>
          <a:lstStyle/>
          <a:p>
            <a:pPr algn="ctr"/>
            <a:r>
              <a:rPr lang="en-GB" sz="800" dirty="0">
                <a:latin typeface="Montserrat" panose="00000500000000000000" pitchFamily="50" charset="0"/>
              </a:rPr>
              <a:t>8</a:t>
            </a:r>
          </a:p>
        </p:txBody>
      </p:sp>
    </p:spTree>
    <p:extLst>
      <p:ext uri="{BB962C8B-B14F-4D97-AF65-F5344CB8AC3E}">
        <p14:creationId xmlns:p14="http://schemas.microsoft.com/office/powerpoint/2010/main" val="17922656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FSPANMODE" val="span"/>
</p:tagLst>
</file>

<file path=ppt/tags/tag2.xml><?xml version="1.0" encoding="utf-8"?>
<p:tagLst xmlns:a="http://schemas.openxmlformats.org/drawingml/2006/main" xmlns:r="http://schemas.openxmlformats.org/officeDocument/2006/relationships" xmlns:p="http://schemas.openxmlformats.org/presentationml/2006/main">
  <p:tag name="AFSPANMODE" val="span"/>
</p:tagLst>
</file>

<file path=ppt/theme/theme1.xml><?xml version="1.0" encoding="utf-8"?>
<a:theme xmlns:a="http://schemas.openxmlformats.org/drawingml/2006/main" name="Main Bod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26916</TotalTime>
  <Words>2151</Words>
  <Application>Microsoft Office PowerPoint</Application>
  <PresentationFormat>On-screen Show (4:3)</PresentationFormat>
  <Paragraphs>376</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DPSerif</vt:lpstr>
      <vt:lpstr>Montserrat</vt:lpstr>
      <vt:lpstr>Montserrat Light</vt:lpstr>
      <vt:lpstr>Montserrat Semi Bold</vt:lpstr>
      <vt:lpstr>Wingdings</vt:lpstr>
      <vt:lpstr>Main Body</vt:lpstr>
      <vt:lpstr>PowerPoint Presentation</vt:lpstr>
      <vt:lpstr>Overview</vt:lpstr>
      <vt:lpstr>Statement of comprehensive income</vt:lpstr>
      <vt:lpstr>Statement of financial position &amp; cashflow</vt:lpstr>
      <vt:lpstr>Overview - Sales</vt:lpstr>
      <vt:lpstr>Sales - Markets </vt:lpstr>
      <vt:lpstr>Touch sales - size range and markets </vt:lpstr>
      <vt:lpstr>Opportunities </vt:lpstr>
      <vt:lpstr>Developments</vt:lpstr>
      <vt:lpstr>Summary and outlook</vt:lpstr>
      <vt:lpstr>Appendices </vt:lpstr>
      <vt:lpstr>PowerPoint Presentation</vt:lpstr>
      <vt:lpstr>Consolidated statement of financial position</vt:lpstr>
      <vt:lpstr>Consolidated cashflow statement</vt:lpstr>
      <vt:lpstr>5-yr financial comparisons</vt:lpstr>
      <vt:lpstr>5-yrs - revenues by markets  </vt:lpstr>
      <vt:lpstr>The Board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Cambridge</dc:creator>
  <cp:lastModifiedBy>Claire Smith</cp:lastModifiedBy>
  <cp:revision>701</cp:revision>
  <cp:lastPrinted>2023-05-15T14:16:17Z</cp:lastPrinted>
  <dcterms:created xsi:type="dcterms:W3CDTF">2016-10-18T10:59:57Z</dcterms:created>
  <dcterms:modified xsi:type="dcterms:W3CDTF">2023-05-16T07:01:52Z</dcterms:modified>
</cp:coreProperties>
</file>